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3"/>
  </p:notesMasterIdLst>
  <p:sldIdLst>
    <p:sldId id="405" r:id="rId2"/>
    <p:sldId id="406" r:id="rId3"/>
    <p:sldId id="407" r:id="rId4"/>
    <p:sldId id="410" r:id="rId5"/>
    <p:sldId id="411" r:id="rId6"/>
    <p:sldId id="412" r:id="rId7"/>
    <p:sldId id="413" r:id="rId8"/>
    <p:sldId id="414" r:id="rId9"/>
    <p:sldId id="432" r:id="rId10"/>
    <p:sldId id="433" r:id="rId11"/>
    <p:sldId id="434" r:id="rId12"/>
    <p:sldId id="435" r:id="rId13"/>
    <p:sldId id="436" r:id="rId14"/>
    <p:sldId id="437" r:id="rId15"/>
    <p:sldId id="438" r:id="rId16"/>
    <p:sldId id="440" r:id="rId17"/>
    <p:sldId id="441" r:id="rId18"/>
    <p:sldId id="442" r:id="rId19"/>
    <p:sldId id="443" r:id="rId20"/>
    <p:sldId id="448" r:id="rId21"/>
    <p:sldId id="444" r:id="rId22"/>
    <p:sldId id="445" r:id="rId23"/>
    <p:sldId id="446" r:id="rId24"/>
    <p:sldId id="449" r:id="rId25"/>
    <p:sldId id="450" r:id="rId26"/>
    <p:sldId id="451" r:id="rId27"/>
    <p:sldId id="453" r:id="rId28"/>
    <p:sldId id="454" r:id="rId29"/>
    <p:sldId id="455" r:id="rId30"/>
    <p:sldId id="457" r:id="rId31"/>
    <p:sldId id="458" r:id="rId32"/>
    <p:sldId id="459" r:id="rId33"/>
    <p:sldId id="461" r:id="rId34"/>
    <p:sldId id="462" r:id="rId35"/>
    <p:sldId id="473" r:id="rId36"/>
    <p:sldId id="463" r:id="rId37"/>
    <p:sldId id="465" r:id="rId38"/>
    <p:sldId id="466" r:id="rId39"/>
    <p:sldId id="467" r:id="rId40"/>
    <p:sldId id="468" r:id="rId41"/>
    <p:sldId id="470" r:id="rId42"/>
    <p:sldId id="471" r:id="rId43"/>
    <p:sldId id="472" r:id="rId44"/>
    <p:sldId id="477" r:id="rId45"/>
    <p:sldId id="474" r:id="rId46"/>
    <p:sldId id="475" r:id="rId47"/>
    <p:sldId id="476" r:id="rId48"/>
    <p:sldId id="478" r:id="rId49"/>
    <p:sldId id="480" r:id="rId50"/>
    <p:sldId id="490" r:id="rId51"/>
    <p:sldId id="482" r:id="rId52"/>
    <p:sldId id="483" r:id="rId53"/>
    <p:sldId id="484" r:id="rId54"/>
    <p:sldId id="485" r:id="rId55"/>
    <p:sldId id="491" r:id="rId56"/>
    <p:sldId id="492" r:id="rId57"/>
    <p:sldId id="493" r:id="rId58"/>
    <p:sldId id="494" r:id="rId59"/>
    <p:sldId id="495" r:id="rId60"/>
    <p:sldId id="496" r:id="rId61"/>
    <p:sldId id="497" r:id="rId62"/>
    <p:sldId id="498" r:id="rId63"/>
    <p:sldId id="499" r:id="rId64"/>
    <p:sldId id="500" r:id="rId65"/>
    <p:sldId id="501" r:id="rId66"/>
    <p:sldId id="502" r:id="rId67"/>
    <p:sldId id="503" r:id="rId68"/>
    <p:sldId id="504" r:id="rId69"/>
    <p:sldId id="505" r:id="rId70"/>
    <p:sldId id="506" r:id="rId71"/>
    <p:sldId id="507" r:id="rId72"/>
    <p:sldId id="508" r:id="rId73"/>
    <p:sldId id="509" r:id="rId74"/>
    <p:sldId id="511" r:id="rId75"/>
    <p:sldId id="510" r:id="rId76"/>
    <p:sldId id="513" r:id="rId77"/>
    <p:sldId id="514" r:id="rId78"/>
    <p:sldId id="512" r:id="rId79"/>
    <p:sldId id="516" r:id="rId80"/>
    <p:sldId id="517" r:id="rId81"/>
    <p:sldId id="518"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CC0000"/>
    <a:srgbClr val="FF3300"/>
    <a:srgbClr val="ED7D31"/>
    <a:srgbClr val="CCCC00"/>
    <a:srgbClr val="99FF33"/>
    <a:srgbClr val="00CC00"/>
    <a:srgbClr val="006600"/>
    <a:srgbClr val="66FF6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4" autoAdjust="0"/>
    <p:restoredTop sz="84396" autoAdjust="0"/>
  </p:normalViewPr>
  <p:slideViewPr>
    <p:cSldViewPr snapToGrid="0">
      <p:cViewPr varScale="1">
        <p:scale>
          <a:sx n="93" d="100"/>
          <a:sy n="93" d="100"/>
        </p:scale>
        <p:origin x="372"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Estuarine%20Finfish%20Research\Survey-Redesign\Presentation%20Figures%20and%20Table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Estuarine%20Finfish%20Research\Survey-Redesign\Presentation%20Figures%20and%20Table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spc="0" baseline="0">
                <a:solidFill>
                  <a:sysClr val="windowText" lastClr="000000"/>
                </a:solidFill>
                <a:latin typeface="+mn-lt"/>
                <a:ea typeface="+mn-ea"/>
                <a:cs typeface="+mn-cs"/>
              </a:defRPr>
            </a:pPr>
            <a:r>
              <a:rPr lang="en-US" b="1"/>
              <a:t>Times Monthly Strata Sampled</a:t>
            </a:r>
          </a:p>
        </c:rich>
      </c:tx>
      <c:overlay val="0"/>
      <c:spPr>
        <a:noFill/>
        <a:ln>
          <a:noFill/>
        </a:ln>
        <a:effectLst/>
      </c:spPr>
      <c:txPr>
        <a:bodyPr rot="0" spcFirstLastPara="1" vertOverflow="ellipsis" vert="horz" wrap="square" anchor="ctr" anchorCtr="1"/>
        <a:lstStyle/>
        <a:p>
          <a:pPr>
            <a:defRPr sz="2160" b="1" i="0" u="none" strike="noStrike" kern="1200" spc="0" baseline="0">
              <a:solidFill>
                <a:sysClr val="windowText" lastClr="000000"/>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tx1"/>
            </a:solidFill>
            <a:ln>
              <a:noFill/>
            </a:ln>
            <a:effectLst/>
          </c:spPr>
          <c:invertIfNegative val="0"/>
          <c:cat>
            <c:strRef>
              <c:f>'Trammel Field Time Summary'!$A$2:$A$17</c:f>
              <c:strCache>
                <c:ptCount val="16"/>
                <c:pt idx="0">
                  <c:v>Current</c:v>
                </c:pt>
                <c:pt idx="1">
                  <c:v>11, Status Quo</c:v>
                </c:pt>
                <c:pt idx="2">
                  <c:v>10, Status Quo</c:v>
                </c:pt>
                <c:pt idx="3">
                  <c:v>9, Status Quo</c:v>
                </c:pt>
                <c:pt idx="4">
                  <c:v>8, Status Quo </c:v>
                </c:pt>
                <c:pt idx="5">
                  <c:v>7, Status Quo</c:v>
                </c:pt>
                <c:pt idx="6">
                  <c:v>6, Status Quo</c:v>
                </c:pt>
                <c:pt idx="7">
                  <c:v>5, Status Quo</c:v>
                </c:pt>
                <c:pt idx="8">
                  <c:v>4, Status Quo</c:v>
                </c:pt>
                <c:pt idx="9">
                  <c:v>12, Merge Strata</c:v>
                </c:pt>
                <c:pt idx="10">
                  <c:v>11, Merge Strata</c:v>
                </c:pt>
                <c:pt idx="11">
                  <c:v>10, Merge Strata</c:v>
                </c:pt>
                <c:pt idx="12">
                  <c:v>9, Merge Strata</c:v>
                </c:pt>
                <c:pt idx="13">
                  <c:v>8, Merge Strata</c:v>
                </c:pt>
                <c:pt idx="14">
                  <c:v>7, Merge Strata</c:v>
                </c:pt>
                <c:pt idx="15">
                  <c:v>6, Merge Strata</c:v>
                </c:pt>
              </c:strCache>
            </c:strRef>
          </c:cat>
          <c:val>
            <c:numRef>
              <c:f>'Trammel Field Time Summary'!$D$2:$D$17</c:f>
              <c:numCache>
                <c:formatCode>0%</c:formatCode>
                <c:ptCount val="16"/>
                <c:pt idx="0">
                  <c:v>0</c:v>
                </c:pt>
                <c:pt idx="1">
                  <c:v>7.0000000000000007E-2</c:v>
                </c:pt>
                <c:pt idx="2">
                  <c:v>0.15</c:v>
                </c:pt>
                <c:pt idx="3">
                  <c:v>0.22</c:v>
                </c:pt>
                <c:pt idx="4">
                  <c:v>0.28999999999999998</c:v>
                </c:pt>
                <c:pt idx="5">
                  <c:v>0.36</c:v>
                </c:pt>
                <c:pt idx="6">
                  <c:v>0.44</c:v>
                </c:pt>
                <c:pt idx="7">
                  <c:v>0.51</c:v>
                </c:pt>
                <c:pt idx="8">
                  <c:v>0.57999999999999996</c:v>
                </c:pt>
                <c:pt idx="9">
                  <c:v>0.15</c:v>
                </c:pt>
                <c:pt idx="10">
                  <c:v>0.21</c:v>
                </c:pt>
                <c:pt idx="11">
                  <c:v>0.27</c:v>
                </c:pt>
                <c:pt idx="12">
                  <c:v>0.33</c:v>
                </c:pt>
                <c:pt idx="13">
                  <c:v>0.39</c:v>
                </c:pt>
                <c:pt idx="14">
                  <c:v>0.45</c:v>
                </c:pt>
                <c:pt idx="15">
                  <c:v>0.52</c:v>
                </c:pt>
              </c:numCache>
            </c:numRef>
          </c:val>
          <c:extLst>
            <c:ext xmlns:c16="http://schemas.microsoft.com/office/drawing/2014/chart" uri="{C3380CC4-5D6E-409C-BE32-E72D297353CC}">
              <c16:uniqueId val="{00000000-F89A-40D7-9078-BC8F131AF7DB}"/>
            </c:ext>
          </c:extLst>
        </c:ser>
        <c:dLbls>
          <c:showLegendKey val="0"/>
          <c:showVal val="0"/>
          <c:showCatName val="0"/>
          <c:showSerName val="0"/>
          <c:showPercent val="0"/>
          <c:showBubbleSize val="0"/>
        </c:dLbls>
        <c:gapWidth val="10"/>
        <c:axId val="227428200"/>
        <c:axId val="227429840"/>
      </c:barChart>
      <c:catAx>
        <c:axId val="227428200"/>
        <c:scaling>
          <c:orientation val="minMax"/>
        </c:scaling>
        <c:delete val="0"/>
        <c:axPos val="b"/>
        <c:title>
          <c:tx>
            <c:rich>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Sampling Frequency, Strata Treatment</a:t>
                </a:r>
              </a:p>
            </c:rich>
          </c:tx>
          <c:overlay val="0"/>
          <c:spPr>
            <a:noFill/>
            <a:ln>
              <a:noFill/>
            </a:ln>
            <a:effectLst/>
          </c:spPr>
          <c:txPr>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General" sourceLinked="1"/>
        <c:majorTickMark val="out"/>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9840"/>
        <c:crosses val="autoZero"/>
        <c:auto val="1"/>
        <c:lblAlgn val="ctr"/>
        <c:lblOffset val="100"/>
        <c:noMultiLvlLbl val="0"/>
      </c:catAx>
      <c:valAx>
        <c:axId val="227429840"/>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a:t>
                </a:r>
                <a:r>
                  <a:rPr lang="en-US" b="1" baseline="0"/>
                  <a:t> Reduction of Field Time</a:t>
                </a:r>
                <a:endParaRPr lang="en-US" b="1"/>
              </a:p>
            </c:rich>
          </c:tx>
          <c:overlay val="0"/>
          <c:spPr>
            <a:noFill/>
            <a:ln>
              <a:noFill/>
            </a:ln>
            <a:effectLst/>
          </c:spPr>
          <c:txPr>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0%"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8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ysClr val="windowText" lastClr="000000"/>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spc="0" baseline="0">
                <a:solidFill>
                  <a:sysClr val="windowText" lastClr="000000"/>
                </a:solidFill>
                <a:latin typeface="+mn-lt"/>
                <a:ea typeface="+mn-ea"/>
                <a:cs typeface="+mn-cs"/>
              </a:defRPr>
            </a:pPr>
            <a:r>
              <a:rPr lang="en-US" b="1"/>
              <a:t>Times Monthly Strata Sampled</a:t>
            </a:r>
          </a:p>
        </c:rich>
      </c:tx>
      <c:overlay val="0"/>
      <c:spPr>
        <a:noFill/>
        <a:ln>
          <a:noFill/>
        </a:ln>
        <a:effectLst/>
      </c:spPr>
      <c:txPr>
        <a:bodyPr rot="0" spcFirstLastPara="1" vertOverflow="ellipsis" vert="horz" wrap="square" anchor="ctr" anchorCtr="1"/>
        <a:lstStyle/>
        <a:p>
          <a:pPr>
            <a:defRPr sz="2160" b="1" i="0" u="none" strike="noStrike" kern="1200" spc="0" baseline="0">
              <a:solidFill>
                <a:sysClr val="windowText" lastClr="000000"/>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tx1"/>
            </a:solidFill>
            <a:ln>
              <a:noFill/>
            </a:ln>
            <a:effectLst/>
          </c:spPr>
          <c:invertIfNegative val="0"/>
          <c:dPt>
            <c:idx val="3"/>
            <c:invertIfNegative val="0"/>
            <c:bubble3D val="0"/>
            <c:spPr>
              <a:solidFill>
                <a:srgbClr val="FF0000"/>
              </a:solidFill>
              <a:ln>
                <a:noFill/>
              </a:ln>
              <a:effectLst/>
            </c:spPr>
            <c:extLst>
              <c:ext xmlns:c16="http://schemas.microsoft.com/office/drawing/2014/chart" uri="{C3380CC4-5D6E-409C-BE32-E72D297353CC}">
                <c16:uniqueId val="{00000000-EA77-4C20-84FA-DF9B56D8CDBE}"/>
              </c:ext>
            </c:extLst>
          </c:dPt>
          <c:dPt>
            <c:idx val="4"/>
            <c:invertIfNegative val="0"/>
            <c:bubble3D val="0"/>
            <c:spPr>
              <a:solidFill>
                <a:srgbClr val="FF0000"/>
              </a:solidFill>
              <a:ln>
                <a:noFill/>
              </a:ln>
              <a:effectLst/>
            </c:spPr>
            <c:extLst>
              <c:ext xmlns:c16="http://schemas.microsoft.com/office/drawing/2014/chart" uri="{C3380CC4-5D6E-409C-BE32-E72D297353CC}">
                <c16:uniqueId val="{00000001-EA77-4C20-84FA-DF9B56D8CDBE}"/>
              </c:ext>
            </c:extLst>
          </c:dPt>
          <c:dPt>
            <c:idx val="5"/>
            <c:invertIfNegative val="0"/>
            <c:bubble3D val="0"/>
            <c:spPr>
              <a:solidFill>
                <a:srgbClr val="FF0000"/>
              </a:solidFill>
              <a:ln>
                <a:noFill/>
              </a:ln>
              <a:effectLst/>
            </c:spPr>
            <c:extLst>
              <c:ext xmlns:c16="http://schemas.microsoft.com/office/drawing/2014/chart" uri="{C3380CC4-5D6E-409C-BE32-E72D297353CC}">
                <c16:uniqueId val="{00000002-EA77-4C20-84FA-DF9B56D8CDBE}"/>
              </c:ext>
            </c:extLst>
          </c:dPt>
          <c:dPt>
            <c:idx val="10"/>
            <c:invertIfNegative val="0"/>
            <c:bubble3D val="0"/>
            <c:spPr>
              <a:solidFill>
                <a:srgbClr val="FF0000"/>
              </a:solidFill>
              <a:ln>
                <a:noFill/>
              </a:ln>
              <a:effectLst/>
            </c:spPr>
            <c:extLst>
              <c:ext xmlns:c16="http://schemas.microsoft.com/office/drawing/2014/chart" uri="{C3380CC4-5D6E-409C-BE32-E72D297353CC}">
                <c16:uniqueId val="{00000003-EA77-4C20-84FA-DF9B56D8CDBE}"/>
              </c:ext>
            </c:extLst>
          </c:dPt>
          <c:dPt>
            <c:idx val="11"/>
            <c:invertIfNegative val="0"/>
            <c:bubble3D val="0"/>
            <c:spPr>
              <a:solidFill>
                <a:srgbClr val="FF0000"/>
              </a:solidFill>
              <a:ln>
                <a:noFill/>
              </a:ln>
              <a:effectLst/>
            </c:spPr>
            <c:extLst>
              <c:ext xmlns:c16="http://schemas.microsoft.com/office/drawing/2014/chart" uri="{C3380CC4-5D6E-409C-BE32-E72D297353CC}">
                <c16:uniqueId val="{00000004-EA77-4C20-84FA-DF9B56D8CDBE}"/>
              </c:ext>
            </c:extLst>
          </c:dPt>
          <c:dPt>
            <c:idx val="12"/>
            <c:invertIfNegative val="0"/>
            <c:bubble3D val="0"/>
            <c:spPr>
              <a:solidFill>
                <a:srgbClr val="FF0000"/>
              </a:solidFill>
              <a:ln>
                <a:noFill/>
              </a:ln>
              <a:effectLst/>
            </c:spPr>
            <c:extLst>
              <c:ext xmlns:c16="http://schemas.microsoft.com/office/drawing/2014/chart" uri="{C3380CC4-5D6E-409C-BE32-E72D297353CC}">
                <c16:uniqueId val="{00000005-EA77-4C20-84FA-DF9B56D8CDBE}"/>
              </c:ext>
            </c:extLst>
          </c:dPt>
          <c:dPt>
            <c:idx val="13"/>
            <c:invertIfNegative val="0"/>
            <c:bubble3D val="0"/>
            <c:spPr>
              <a:solidFill>
                <a:srgbClr val="FF0000"/>
              </a:solidFill>
              <a:ln>
                <a:noFill/>
              </a:ln>
              <a:effectLst/>
            </c:spPr>
            <c:extLst>
              <c:ext xmlns:c16="http://schemas.microsoft.com/office/drawing/2014/chart" uri="{C3380CC4-5D6E-409C-BE32-E72D297353CC}">
                <c16:uniqueId val="{00000006-EA77-4C20-84FA-DF9B56D8CDBE}"/>
              </c:ext>
            </c:extLst>
          </c:dPt>
          <c:cat>
            <c:strRef>
              <c:f>Sheet2!$A$2:$A$17</c:f>
              <c:strCache>
                <c:ptCount val="16"/>
                <c:pt idx="0">
                  <c:v>Current</c:v>
                </c:pt>
                <c:pt idx="1">
                  <c:v>11, Status Quo</c:v>
                </c:pt>
                <c:pt idx="2">
                  <c:v>10, Status Quo</c:v>
                </c:pt>
                <c:pt idx="3">
                  <c:v>9, Status Quo</c:v>
                </c:pt>
                <c:pt idx="4">
                  <c:v>8, Status Quo </c:v>
                </c:pt>
                <c:pt idx="5">
                  <c:v>7, Status Quo</c:v>
                </c:pt>
                <c:pt idx="6">
                  <c:v>6, Status Quo</c:v>
                </c:pt>
                <c:pt idx="7">
                  <c:v>5, Status Quo</c:v>
                </c:pt>
                <c:pt idx="8">
                  <c:v>4, Status Quo</c:v>
                </c:pt>
                <c:pt idx="9">
                  <c:v>12, Merge Strata</c:v>
                </c:pt>
                <c:pt idx="10">
                  <c:v>11, Merge Strata</c:v>
                </c:pt>
                <c:pt idx="11">
                  <c:v>10, Merge Strata</c:v>
                </c:pt>
                <c:pt idx="12">
                  <c:v>9, Merge Strata</c:v>
                </c:pt>
                <c:pt idx="13">
                  <c:v>8, Merge Strata</c:v>
                </c:pt>
                <c:pt idx="14">
                  <c:v>7, Merge Strata</c:v>
                </c:pt>
                <c:pt idx="15">
                  <c:v>6, Merge Strata</c:v>
                </c:pt>
              </c:strCache>
            </c:strRef>
          </c:cat>
          <c:val>
            <c:numRef>
              <c:f>Sheet2!$D$2:$D$17</c:f>
              <c:numCache>
                <c:formatCode>0%</c:formatCode>
                <c:ptCount val="16"/>
                <c:pt idx="0">
                  <c:v>0</c:v>
                </c:pt>
                <c:pt idx="1">
                  <c:v>7.0000000000000007E-2</c:v>
                </c:pt>
                <c:pt idx="2">
                  <c:v>0.15</c:v>
                </c:pt>
                <c:pt idx="3">
                  <c:v>0.22</c:v>
                </c:pt>
                <c:pt idx="4">
                  <c:v>0.28999999999999998</c:v>
                </c:pt>
                <c:pt idx="5">
                  <c:v>0.36</c:v>
                </c:pt>
                <c:pt idx="6">
                  <c:v>0.44</c:v>
                </c:pt>
                <c:pt idx="7">
                  <c:v>0.51</c:v>
                </c:pt>
                <c:pt idx="8">
                  <c:v>0.57999999999999996</c:v>
                </c:pt>
                <c:pt idx="9">
                  <c:v>0.15</c:v>
                </c:pt>
                <c:pt idx="10">
                  <c:v>0.21</c:v>
                </c:pt>
                <c:pt idx="11">
                  <c:v>0.27</c:v>
                </c:pt>
                <c:pt idx="12">
                  <c:v>0.33</c:v>
                </c:pt>
                <c:pt idx="13">
                  <c:v>0.39</c:v>
                </c:pt>
                <c:pt idx="14">
                  <c:v>0.45</c:v>
                </c:pt>
                <c:pt idx="15">
                  <c:v>0.52</c:v>
                </c:pt>
              </c:numCache>
            </c:numRef>
          </c:val>
          <c:extLst>
            <c:ext xmlns:c16="http://schemas.microsoft.com/office/drawing/2014/chart" uri="{C3380CC4-5D6E-409C-BE32-E72D297353CC}">
              <c16:uniqueId val="{00000000-F89A-40D7-9078-BC8F131AF7DB}"/>
            </c:ext>
          </c:extLst>
        </c:ser>
        <c:dLbls>
          <c:showLegendKey val="0"/>
          <c:showVal val="0"/>
          <c:showCatName val="0"/>
          <c:showSerName val="0"/>
          <c:showPercent val="0"/>
          <c:showBubbleSize val="0"/>
        </c:dLbls>
        <c:gapWidth val="10"/>
        <c:axId val="227428200"/>
        <c:axId val="227429840"/>
      </c:barChart>
      <c:catAx>
        <c:axId val="227428200"/>
        <c:scaling>
          <c:orientation val="minMax"/>
        </c:scaling>
        <c:delete val="0"/>
        <c:axPos val="b"/>
        <c:title>
          <c:tx>
            <c:rich>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Sampling Frequency, Strata Treatment</a:t>
                </a:r>
              </a:p>
            </c:rich>
          </c:tx>
          <c:overlay val="0"/>
          <c:spPr>
            <a:noFill/>
            <a:ln>
              <a:noFill/>
            </a:ln>
            <a:effectLst/>
          </c:spPr>
          <c:txPr>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General" sourceLinked="1"/>
        <c:majorTickMark val="out"/>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9840"/>
        <c:crosses val="autoZero"/>
        <c:auto val="1"/>
        <c:lblAlgn val="ctr"/>
        <c:lblOffset val="100"/>
        <c:noMultiLvlLbl val="0"/>
      </c:catAx>
      <c:valAx>
        <c:axId val="227429840"/>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a:t>
                </a:r>
                <a:r>
                  <a:rPr lang="en-US" b="1" baseline="0"/>
                  <a:t> Reduction of Field Time</a:t>
                </a:r>
                <a:endParaRPr lang="en-US" b="1"/>
              </a:p>
            </c:rich>
          </c:tx>
          <c:overlay val="0"/>
          <c:spPr>
            <a:noFill/>
            <a:ln>
              <a:noFill/>
            </a:ln>
            <a:effectLst/>
          </c:spPr>
          <c:txPr>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0%"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8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ysClr val="windowText" lastClr="000000"/>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spc="0" baseline="0">
                <a:solidFill>
                  <a:sysClr val="windowText" lastClr="000000"/>
                </a:solidFill>
                <a:latin typeface="+mn-lt"/>
                <a:ea typeface="+mn-ea"/>
                <a:cs typeface="+mn-cs"/>
              </a:defRPr>
            </a:pPr>
            <a:r>
              <a:rPr lang="en-US" b="1"/>
              <a:t>Times Monthly Strata Sampled</a:t>
            </a:r>
          </a:p>
        </c:rich>
      </c:tx>
      <c:overlay val="0"/>
      <c:spPr>
        <a:noFill/>
        <a:ln>
          <a:noFill/>
        </a:ln>
        <a:effectLst/>
      </c:spPr>
      <c:txPr>
        <a:bodyPr rot="0" spcFirstLastPara="1" vertOverflow="ellipsis" vert="horz" wrap="square" anchor="ctr" anchorCtr="1"/>
        <a:lstStyle/>
        <a:p>
          <a:pPr>
            <a:defRPr sz="2160" b="1" i="0" u="none" strike="noStrike" kern="1200" spc="0" baseline="0">
              <a:solidFill>
                <a:sysClr val="windowText" lastClr="000000"/>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tx1"/>
            </a:solidFill>
            <a:ln>
              <a:noFill/>
            </a:ln>
            <a:effectLst/>
          </c:spPr>
          <c:invertIfNegative val="0"/>
          <c:dPt>
            <c:idx val="10"/>
            <c:invertIfNegative val="0"/>
            <c:bubble3D val="0"/>
            <c:spPr>
              <a:solidFill>
                <a:srgbClr val="FF0000"/>
              </a:solidFill>
              <a:ln>
                <a:noFill/>
              </a:ln>
              <a:effectLst/>
            </c:spPr>
            <c:extLst>
              <c:ext xmlns:c16="http://schemas.microsoft.com/office/drawing/2014/chart" uri="{C3380CC4-5D6E-409C-BE32-E72D297353CC}">
                <c16:uniqueId val="{00000003-EA77-4C20-84FA-DF9B56D8CDBE}"/>
              </c:ext>
            </c:extLst>
          </c:dPt>
          <c:dPt>
            <c:idx val="11"/>
            <c:invertIfNegative val="0"/>
            <c:bubble3D val="0"/>
            <c:spPr>
              <a:solidFill>
                <a:srgbClr val="FF0000"/>
              </a:solidFill>
              <a:ln>
                <a:noFill/>
              </a:ln>
              <a:effectLst/>
            </c:spPr>
            <c:extLst>
              <c:ext xmlns:c16="http://schemas.microsoft.com/office/drawing/2014/chart" uri="{C3380CC4-5D6E-409C-BE32-E72D297353CC}">
                <c16:uniqueId val="{00000004-EA77-4C20-84FA-DF9B56D8CDBE}"/>
              </c:ext>
            </c:extLst>
          </c:dPt>
          <c:dPt>
            <c:idx val="12"/>
            <c:invertIfNegative val="0"/>
            <c:bubble3D val="0"/>
            <c:spPr>
              <a:solidFill>
                <a:srgbClr val="FF0000"/>
              </a:solidFill>
              <a:ln>
                <a:noFill/>
              </a:ln>
              <a:effectLst/>
            </c:spPr>
            <c:extLst>
              <c:ext xmlns:c16="http://schemas.microsoft.com/office/drawing/2014/chart" uri="{C3380CC4-5D6E-409C-BE32-E72D297353CC}">
                <c16:uniqueId val="{00000005-EA77-4C20-84FA-DF9B56D8CDBE}"/>
              </c:ext>
            </c:extLst>
          </c:dPt>
          <c:dPt>
            <c:idx val="13"/>
            <c:invertIfNegative val="0"/>
            <c:bubble3D val="0"/>
            <c:spPr>
              <a:solidFill>
                <a:srgbClr val="FF0000"/>
              </a:solidFill>
              <a:ln>
                <a:noFill/>
              </a:ln>
              <a:effectLst/>
            </c:spPr>
            <c:extLst>
              <c:ext xmlns:c16="http://schemas.microsoft.com/office/drawing/2014/chart" uri="{C3380CC4-5D6E-409C-BE32-E72D297353CC}">
                <c16:uniqueId val="{00000006-EA77-4C20-84FA-DF9B56D8CDBE}"/>
              </c:ext>
            </c:extLst>
          </c:dPt>
          <c:cat>
            <c:strRef>
              <c:f>Sheet2!$A$2:$A$17</c:f>
              <c:strCache>
                <c:ptCount val="16"/>
                <c:pt idx="0">
                  <c:v>Current</c:v>
                </c:pt>
                <c:pt idx="1">
                  <c:v>11, Status Quo</c:v>
                </c:pt>
                <c:pt idx="2">
                  <c:v>10, Status Quo</c:v>
                </c:pt>
                <c:pt idx="3">
                  <c:v>9, Status Quo</c:v>
                </c:pt>
                <c:pt idx="4">
                  <c:v>8, Status Quo </c:v>
                </c:pt>
                <c:pt idx="5">
                  <c:v>7, Status Quo</c:v>
                </c:pt>
                <c:pt idx="6">
                  <c:v>6, Status Quo</c:v>
                </c:pt>
                <c:pt idx="7">
                  <c:v>5, Status Quo</c:v>
                </c:pt>
                <c:pt idx="8">
                  <c:v>4, Status Quo</c:v>
                </c:pt>
                <c:pt idx="9">
                  <c:v>12, Merge Strata</c:v>
                </c:pt>
                <c:pt idx="10">
                  <c:v>11, Merge Strata</c:v>
                </c:pt>
                <c:pt idx="11">
                  <c:v>10, Merge Strata</c:v>
                </c:pt>
                <c:pt idx="12">
                  <c:v>9, Merge Strata</c:v>
                </c:pt>
                <c:pt idx="13">
                  <c:v>8, Merge Strata</c:v>
                </c:pt>
                <c:pt idx="14">
                  <c:v>7, Merge Strata</c:v>
                </c:pt>
                <c:pt idx="15">
                  <c:v>6, Merge Strata</c:v>
                </c:pt>
              </c:strCache>
            </c:strRef>
          </c:cat>
          <c:val>
            <c:numRef>
              <c:f>Sheet2!$D$2:$D$17</c:f>
              <c:numCache>
                <c:formatCode>0%</c:formatCode>
                <c:ptCount val="16"/>
                <c:pt idx="0">
                  <c:v>0</c:v>
                </c:pt>
                <c:pt idx="1">
                  <c:v>7.0000000000000007E-2</c:v>
                </c:pt>
                <c:pt idx="2">
                  <c:v>0.15</c:v>
                </c:pt>
                <c:pt idx="3">
                  <c:v>0.22</c:v>
                </c:pt>
                <c:pt idx="4">
                  <c:v>0.28999999999999998</c:v>
                </c:pt>
                <c:pt idx="5">
                  <c:v>0.36</c:v>
                </c:pt>
                <c:pt idx="6">
                  <c:v>0.44</c:v>
                </c:pt>
                <c:pt idx="7">
                  <c:v>0.51</c:v>
                </c:pt>
                <c:pt idx="8">
                  <c:v>0.57999999999999996</c:v>
                </c:pt>
                <c:pt idx="9">
                  <c:v>0.15</c:v>
                </c:pt>
                <c:pt idx="10">
                  <c:v>0.21</c:v>
                </c:pt>
                <c:pt idx="11">
                  <c:v>0.27</c:v>
                </c:pt>
                <c:pt idx="12">
                  <c:v>0.33</c:v>
                </c:pt>
                <c:pt idx="13">
                  <c:v>0.39</c:v>
                </c:pt>
                <c:pt idx="14">
                  <c:v>0.45</c:v>
                </c:pt>
                <c:pt idx="15">
                  <c:v>0.52</c:v>
                </c:pt>
              </c:numCache>
            </c:numRef>
          </c:val>
          <c:extLst>
            <c:ext xmlns:c16="http://schemas.microsoft.com/office/drawing/2014/chart" uri="{C3380CC4-5D6E-409C-BE32-E72D297353CC}">
              <c16:uniqueId val="{00000000-F89A-40D7-9078-BC8F131AF7DB}"/>
            </c:ext>
          </c:extLst>
        </c:ser>
        <c:dLbls>
          <c:showLegendKey val="0"/>
          <c:showVal val="0"/>
          <c:showCatName val="0"/>
          <c:showSerName val="0"/>
          <c:showPercent val="0"/>
          <c:showBubbleSize val="0"/>
        </c:dLbls>
        <c:gapWidth val="10"/>
        <c:axId val="227428200"/>
        <c:axId val="227429840"/>
      </c:barChart>
      <c:catAx>
        <c:axId val="227428200"/>
        <c:scaling>
          <c:orientation val="minMax"/>
        </c:scaling>
        <c:delete val="0"/>
        <c:axPos val="b"/>
        <c:title>
          <c:tx>
            <c:rich>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Sampling Frequency, Strata Treatment</a:t>
                </a:r>
              </a:p>
            </c:rich>
          </c:tx>
          <c:overlay val="0"/>
          <c:spPr>
            <a:noFill/>
            <a:ln>
              <a:noFill/>
            </a:ln>
            <a:effectLst/>
          </c:spPr>
          <c:txPr>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General" sourceLinked="1"/>
        <c:majorTickMark val="out"/>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9840"/>
        <c:crosses val="autoZero"/>
        <c:auto val="1"/>
        <c:lblAlgn val="ctr"/>
        <c:lblOffset val="100"/>
        <c:noMultiLvlLbl val="0"/>
      </c:catAx>
      <c:valAx>
        <c:axId val="227429840"/>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a:t>
                </a:r>
                <a:r>
                  <a:rPr lang="en-US" b="1" baseline="0"/>
                  <a:t> Reduction of Field Time</a:t>
                </a:r>
                <a:endParaRPr lang="en-US" b="1"/>
              </a:p>
            </c:rich>
          </c:tx>
          <c:overlay val="0"/>
          <c:spPr>
            <a:noFill/>
            <a:ln>
              <a:noFill/>
            </a:ln>
            <a:effectLst/>
          </c:spPr>
          <c:txPr>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0%"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8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ysClr val="windowText" lastClr="000000"/>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tx1"/>
            </a:solidFill>
            <a:ln>
              <a:noFill/>
            </a:ln>
            <a:effectLst/>
          </c:spPr>
          <c:invertIfNegative val="0"/>
          <c:cat>
            <c:strRef>
              <c:f>'Electro Field Time Summary'!$A$2:$A$8</c:f>
              <c:strCache>
                <c:ptCount val="7"/>
                <c:pt idx="0">
                  <c:v>Current</c:v>
                </c:pt>
                <c:pt idx="1">
                  <c:v>11 Months</c:v>
                </c:pt>
                <c:pt idx="2">
                  <c:v>10 Months</c:v>
                </c:pt>
                <c:pt idx="3">
                  <c:v>9 Months</c:v>
                </c:pt>
                <c:pt idx="4">
                  <c:v>8 Months</c:v>
                </c:pt>
                <c:pt idx="5">
                  <c:v>7 Months</c:v>
                </c:pt>
                <c:pt idx="6">
                  <c:v>6 Months</c:v>
                </c:pt>
              </c:strCache>
            </c:strRef>
          </c:cat>
          <c:val>
            <c:numRef>
              <c:f>'Electro Field Time Summary'!$B$2:$B$8</c:f>
              <c:numCache>
                <c:formatCode>0%</c:formatCode>
                <c:ptCount val="7"/>
                <c:pt idx="0">
                  <c:v>0</c:v>
                </c:pt>
                <c:pt idx="1">
                  <c:v>8.3333333333333329E-2</c:v>
                </c:pt>
                <c:pt idx="2">
                  <c:v>0.16666666666666666</c:v>
                </c:pt>
                <c:pt idx="3">
                  <c:v>0.25</c:v>
                </c:pt>
                <c:pt idx="4">
                  <c:v>0.33333333333333331</c:v>
                </c:pt>
                <c:pt idx="5">
                  <c:v>0.41666666666666663</c:v>
                </c:pt>
                <c:pt idx="6">
                  <c:v>0.49999999999999994</c:v>
                </c:pt>
              </c:numCache>
            </c:numRef>
          </c:val>
          <c:extLst>
            <c:ext xmlns:c16="http://schemas.microsoft.com/office/drawing/2014/chart" uri="{C3380CC4-5D6E-409C-BE32-E72D297353CC}">
              <c16:uniqueId val="{00000000-34E1-4DC6-B6FD-DD37A25B0283}"/>
            </c:ext>
          </c:extLst>
        </c:ser>
        <c:dLbls>
          <c:showLegendKey val="0"/>
          <c:showVal val="0"/>
          <c:showCatName val="0"/>
          <c:showSerName val="0"/>
          <c:showPercent val="0"/>
          <c:showBubbleSize val="0"/>
        </c:dLbls>
        <c:gapWidth val="10"/>
        <c:axId val="227428200"/>
        <c:axId val="227429840"/>
      </c:barChart>
      <c:catAx>
        <c:axId val="227428200"/>
        <c:scaling>
          <c:orientation val="minMax"/>
        </c:scaling>
        <c:delete val="0"/>
        <c:axPos val="b"/>
        <c:title>
          <c:tx>
            <c:rich>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Sampling Frequency</a:t>
                </a:r>
              </a:p>
            </c:rich>
          </c:tx>
          <c:overlay val="0"/>
          <c:spPr>
            <a:noFill/>
            <a:ln>
              <a:noFill/>
            </a:ln>
            <a:effectLst/>
          </c:spPr>
          <c:txPr>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General" sourceLinked="1"/>
        <c:majorTickMark val="out"/>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9840"/>
        <c:crosses val="autoZero"/>
        <c:auto val="1"/>
        <c:lblAlgn val="ctr"/>
        <c:lblOffset val="100"/>
        <c:noMultiLvlLbl val="0"/>
      </c:catAx>
      <c:valAx>
        <c:axId val="227429840"/>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a:t>
                </a:r>
                <a:r>
                  <a:rPr lang="en-US" b="1" baseline="0"/>
                  <a:t> Reduction of Field Time</a:t>
                </a:r>
                <a:endParaRPr lang="en-US" b="1"/>
              </a:p>
            </c:rich>
          </c:tx>
          <c:overlay val="0"/>
          <c:spPr>
            <a:noFill/>
            <a:ln>
              <a:noFill/>
            </a:ln>
            <a:effectLst/>
          </c:spPr>
          <c:txPr>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0%"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820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ysClr val="windowText" lastClr="000000"/>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tx1"/>
            </a:solidFill>
            <a:ln>
              <a:noFill/>
            </a:ln>
            <a:effectLst/>
          </c:spPr>
          <c:invertIfNegative val="0"/>
          <c:dPt>
            <c:idx val="3"/>
            <c:invertIfNegative val="0"/>
            <c:bubble3D val="0"/>
            <c:spPr>
              <a:solidFill>
                <a:srgbClr val="FF0000"/>
              </a:solidFill>
              <a:ln>
                <a:noFill/>
              </a:ln>
              <a:effectLst/>
            </c:spPr>
            <c:extLst>
              <c:ext xmlns:c16="http://schemas.microsoft.com/office/drawing/2014/chart" uri="{C3380CC4-5D6E-409C-BE32-E72D297353CC}">
                <c16:uniqueId val="{00000000-83F6-4631-9C64-D8BCBE6C8282}"/>
              </c:ext>
            </c:extLst>
          </c:dPt>
          <c:dPt>
            <c:idx val="4"/>
            <c:invertIfNegative val="0"/>
            <c:bubble3D val="0"/>
            <c:spPr>
              <a:solidFill>
                <a:srgbClr val="FF0000"/>
              </a:solidFill>
              <a:ln>
                <a:noFill/>
              </a:ln>
              <a:effectLst/>
            </c:spPr>
            <c:extLst>
              <c:ext xmlns:c16="http://schemas.microsoft.com/office/drawing/2014/chart" uri="{C3380CC4-5D6E-409C-BE32-E72D297353CC}">
                <c16:uniqueId val="{00000001-83F6-4631-9C64-D8BCBE6C8282}"/>
              </c:ext>
            </c:extLst>
          </c:dPt>
          <c:cat>
            <c:strRef>
              <c:f>'Electro Field Time Summary'!$A$2:$A$8</c:f>
              <c:strCache>
                <c:ptCount val="7"/>
                <c:pt idx="0">
                  <c:v>Current</c:v>
                </c:pt>
                <c:pt idx="1">
                  <c:v>11 Months</c:v>
                </c:pt>
                <c:pt idx="2">
                  <c:v>10 Months</c:v>
                </c:pt>
                <c:pt idx="3">
                  <c:v>9 Months</c:v>
                </c:pt>
                <c:pt idx="4">
                  <c:v>8 Months</c:v>
                </c:pt>
                <c:pt idx="5">
                  <c:v>7 Months</c:v>
                </c:pt>
                <c:pt idx="6">
                  <c:v>6 Months</c:v>
                </c:pt>
              </c:strCache>
            </c:strRef>
          </c:cat>
          <c:val>
            <c:numRef>
              <c:f>'Electro Field Time Summary'!$B$2:$B$8</c:f>
              <c:numCache>
                <c:formatCode>0%</c:formatCode>
                <c:ptCount val="7"/>
                <c:pt idx="0">
                  <c:v>0</c:v>
                </c:pt>
                <c:pt idx="1">
                  <c:v>8.3333333333333329E-2</c:v>
                </c:pt>
                <c:pt idx="2">
                  <c:v>0.16666666666666666</c:v>
                </c:pt>
                <c:pt idx="3">
                  <c:v>0.25</c:v>
                </c:pt>
                <c:pt idx="4">
                  <c:v>0.33333333333333331</c:v>
                </c:pt>
                <c:pt idx="5">
                  <c:v>0.41666666666666663</c:v>
                </c:pt>
                <c:pt idx="6">
                  <c:v>0.49999999999999994</c:v>
                </c:pt>
              </c:numCache>
            </c:numRef>
          </c:val>
          <c:extLst>
            <c:ext xmlns:c16="http://schemas.microsoft.com/office/drawing/2014/chart" uri="{C3380CC4-5D6E-409C-BE32-E72D297353CC}">
              <c16:uniqueId val="{00000000-34E1-4DC6-B6FD-DD37A25B0283}"/>
            </c:ext>
          </c:extLst>
        </c:ser>
        <c:dLbls>
          <c:showLegendKey val="0"/>
          <c:showVal val="0"/>
          <c:showCatName val="0"/>
          <c:showSerName val="0"/>
          <c:showPercent val="0"/>
          <c:showBubbleSize val="0"/>
        </c:dLbls>
        <c:gapWidth val="10"/>
        <c:axId val="227428200"/>
        <c:axId val="227429840"/>
      </c:barChart>
      <c:catAx>
        <c:axId val="227428200"/>
        <c:scaling>
          <c:orientation val="minMax"/>
        </c:scaling>
        <c:delete val="0"/>
        <c:axPos val="b"/>
        <c:title>
          <c:tx>
            <c:rich>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Sampling Frequency</a:t>
                </a:r>
              </a:p>
            </c:rich>
          </c:tx>
          <c:overlay val="0"/>
          <c:spPr>
            <a:noFill/>
            <a:ln>
              <a:noFill/>
            </a:ln>
            <a:effectLst/>
          </c:spPr>
          <c:txPr>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General" sourceLinked="1"/>
        <c:majorTickMark val="out"/>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9840"/>
        <c:crosses val="autoZero"/>
        <c:auto val="1"/>
        <c:lblAlgn val="ctr"/>
        <c:lblOffset val="100"/>
        <c:noMultiLvlLbl val="0"/>
      </c:catAx>
      <c:valAx>
        <c:axId val="227429840"/>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a:t>
                </a:r>
                <a:r>
                  <a:rPr lang="en-US" b="1" baseline="0"/>
                  <a:t> Reduction of Field Time</a:t>
                </a:r>
                <a:endParaRPr lang="en-US" b="1"/>
              </a:p>
            </c:rich>
          </c:tx>
          <c:overlay val="0"/>
          <c:spPr>
            <a:noFill/>
            <a:ln>
              <a:noFill/>
            </a:ln>
            <a:effectLst/>
          </c:spPr>
          <c:txPr>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0%"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820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ysClr val="windowText" lastClr="00000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D204CC7-BE99-4483-A06E-D83CC38870B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B1F074E-9273-4005-B514-556700DC3E01}">
      <dgm:prSet/>
      <dgm:spPr/>
      <dgm:t>
        <a:bodyPr/>
        <a:lstStyle/>
        <a:p>
          <a:r>
            <a:rPr lang="en-US"/>
            <a:t>Investigate </a:t>
          </a:r>
          <a:r>
            <a:rPr lang="en-US" b="1" u="sng"/>
            <a:t>fish</a:t>
          </a:r>
          <a:r>
            <a:rPr lang="en-US"/>
            <a:t> and shark populations in the estuaries and nearshore coastal waters of South Carolina</a:t>
          </a:r>
        </a:p>
      </dgm:t>
    </dgm:pt>
    <dgm:pt modelId="{FAAC2C26-A673-4D5B-A901-BF301BA87C8C}" type="parTrans" cxnId="{5D818599-1640-4004-88C5-D07000E823E5}">
      <dgm:prSet/>
      <dgm:spPr/>
      <dgm:t>
        <a:bodyPr/>
        <a:lstStyle/>
        <a:p>
          <a:endParaRPr lang="en-US"/>
        </a:p>
      </dgm:t>
    </dgm:pt>
    <dgm:pt modelId="{9980B15E-DC02-4B3A-92A0-7058B37440B4}" type="sibTrans" cxnId="{5D818599-1640-4004-88C5-D07000E823E5}">
      <dgm:prSet/>
      <dgm:spPr/>
      <dgm:t>
        <a:bodyPr/>
        <a:lstStyle/>
        <a:p>
          <a:endParaRPr lang="en-US"/>
        </a:p>
      </dgm:t>
    </dgm:pt>
    <dgm:pt modelId="{EDBAA593-588B-4753-ADE6-4867C5F70FD9}">
      <dgm:prSet/>
      <dgm:spPr/>
      <dgm:t>
        <a:bodyPr/>
        <a:lstStyle/>
        <a:p>
          <a:r>
            <a:rPr lang="en-US"/>
            <a:t>Learn about the life history characteristics and population dynamics of select species</a:t>
          </a:r>
        </a:p>
      </dgm:t>
    </dgm:pt>
    <dgm:pt modelId="{D9041C31-5A6D-479D-8EE5-8E82B34DB91A}" type="parTrans" cxnId="{4DBAACA2-EEB5-4126-90EC-0B9B36175714}">
      <dgm:prSet/>
      <dgm:spPr/>
      <dgm:t>
        <a:bodyPr/>
        <a:lstStyle/>
        <a:p>
          <a:endParaRPr lang="en-US"/>
        </a:p>
      </dgm:t>
    </dgm:pt>
    <dgm:pt modelId="{19795557-6C0E-471E-8A08-E86CB4C08AEF}" type="sibTrans" cxnId="{4DBAACA2-EEB5-4126-90EC-0B9B36175714}">
      <dgm:prSet/>
      <dgm:spPr/>
      <dgm:t>
        <a:bodyPr/>
        <a:lstStyle/>
        <a:p>
          <a:endParaRPr lang="en-US"/>
        </a:p>
      </dgm:t>
    </dgm:pt>
    <dgm:pt modelId="{2BC0456C-E30B-439A-8AD1-3FC726040286}">
      <dgm:prSet/>
      <dgm:spPr/>
      <dgm:t>
        <a:bodyPr/>
        <a:lstStyle/>
        <a:p>
          <a:r>
            <a:rPr lang="en-US"/>
            <a:t>Biological data, coupled with population level monitoring data provided by long-term surveys, provides resource managers with sound information to protect South Carolina’s fish resources</a:t>
          </a:r>
        </a:p>
      </dgm:t>
    </dgm:pt>
    <dgm:pt modelId="{9395ABC2-8123-4B45-BDD0-84DA33EB66C8}" type="parTrans" cxnId="{38FC8D66-7108-4893-B29D-1D6EA467BA7E}">
      <dgm:prSet/>
      <dgm:spPr/>
      <dgm:t>
        <a:bodyPr/>
        <a:lstStyle/>
        <a:p>
          <a:endParaRPr lang="en-US"/>
        </a:p>
      </dgm:t>
    </dgm:pt>
    <dgm:pt modelId="{E01A6E01-8FBE-464F-8A44-33BC9478877C}" type="sibTrans" cxnId="{38FC8D66-7108-4893-B29D-1D6EA467BA7E}">
      <dgm:prSet/>
      <dgm:spPr/>
      <dgm:t>
        <a:bodyPr/>
        <a:lstStyle/>
        <a:p>
          <a:endParaRPr lang="en-US"/>
        </a:p>
      </dgm:t>
    </dgm:pt>
    <dgm:pt modelId="{F5CA5583-A971-4809-9EF1-C40EC496B500}" type="pres">
      <dgm:prSet presAssocID="{AD204CC7-BE99-4483-A06E-D83CC38870B0}" presName="root" presStyleCnt="0">
        <dgm:presLayoutVars>
          <dgm:dir/>
          <dgm:resizeHandles val="exact"/>
        </dgm:presLayoutVars>
      </dgm:prSet>
      <dgm:spPr/>
    </dgm:pt>
    <dgm:pt modelId="{50C21AAF-DABB-4CA8-88D2-D18374B282DE}" type="pres">
      <dgm:prSet presAssocID="{CB1F074E-9273-4005-B514-556700DC3E01}" presName="compNode" presStyleCnt="0"/>
      <dgm:spPr/>
    </dgm:pt>
    <dgm:pt modelId="{D39E53BD-7864-470A-934E-53A5B3A428F9}" type="pres">
      <dgm:prSet presAssocID="{CB1F074E-9273-4005-B514-556700DC3E01}" presName="bgRect" presStyleLbl="bgShp" presStyleIdx="0" presStyleCnt="3"/>
      <dgm:spPr/>
    </dgm:pt>
    <dgm:pt modelId="{6EC6419F-AD72-46C7-8576-433404836D8F}" type="pres">
      <dgm:prSet presAssocID="{CB1F074E-9273-4005-B514-556700DC3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hale"/>
        </a:ext>
      </dgm:extLst>
    </dgm:pt>
    <dgm:pt modelId="{8FD21539-D6E7-4F08-B6A5-B43EF39C1E3A}" type="pres">
      <dgm:prSet presAssocID="{CB1F074E-9273-4005-B514-556700DC3E01}" presName="spaceRect" presStyleCnt="0"/>
      <dgm:spPr/>
    </dgm:pt>
    <dgm:pt modelId="{F62570B1-E0DC-41A8-A8F3-89D7F7C3C36E}" type="pres">
      <dgm:prSet presAssocID="{CB1F074E-9273-4005-B514-556700DC3E01}" presName="parTx" presStyleLbl="revTx" presStyleIdx="0" presStyleCnt="3">
        <dgm:presLayoutVars>
          <dgm:chMax val="0"/>
          <dgm:chPref val="0"/>
        </dgm:presLayoutVars>
      </dgm:prSet>
      <dgm:spPr/>
    </dgm:pt>
    <dgm:pt modelId="{041FE16C-230B-40CC-AA70-1E6D8645586B}" type="pres">
      <dgm:prSet presAssocID="{9980B15E-DC02-4B3A-92A0-7058B37440B4}" presName="sibTrans" presStyleCnt="0"/>
      <dgm:spPr/>
    </dgm:pt>
    <dgm:pt modelId="{3DD1B88F-AA6D-42D1-BB41-7A8F878DFCD9}" type="pres">
      <dgm:prSet presAssocID="{EDBAA593-588B-4753-ADE6-4867C5F70FD9}" presName="compNode" presStyleCnt="0"/>
      <dgm:spPr/>
    </dgm:pt>
    <dgm:pt modelId="{BB7687D3-424F-47A1-ADB9-B3E6E7EF4C3A}" type="pres">
      <dgm:prSet presAssocID="{EDBAA593-588B-4753-ADE6-4867C5F70FD9}" presName="bgRect" presStyleLbl="bgShp" presStyleIdx="1" presStyleCnt="3"/>
      <dgm:spPr/>
    </dgm:pt>
    <dgm:pt modelId="{69E3DE8D-2DE5-4B44-A23A-2A868084EA47}" type="pres">
      <dgm:prSet presAssocID="{EDBAA593-588B-4753-ADE6-4867C5F70F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duous tree"/>
        </a:ext>
      </dgm:extLst>
    </dgm:pt>
    <dgm:pt modelId="{94959C7D-BE83-4541-B291-C78DFB3B0746}" type="pres">
      <dgm:prSet presAssocID="{EDBAA593-588B-4753-ADE6-4867C5F70FD9}" presName="spaceRect" presStyleCnt="0"/>
      <dgm:spPr/>
    </dgm:pt>
    <dgm:pt modelId="{289F9A12-34E2-4955-81C9-3A8EF4465780}" type="pres">
      <dgm:prSet presAssocID="{EDBAA593-588B-4753-ADE6-4867C5F70FD9}" presName="parTx" presStyleLbl="revTx" presStyleIdx="1" presStyleCnt="3">
        <dgm:presLayoutVars>
          <dgm:chMax val="0"/>
          <dgm:chPref val="0"/>
        </dgm:presLayoutVars>
      </dgm:prSet>
      <dgm:spPr/>
    </dgm:pt>
    <dgm:pt modelId="{C9F8B56F-0946-4C3E-829E-B0538A8F83B6}" type="pres">
      <dgm:prSet presAssocID="{19795557-6C0E-471E-8A08-E86CB4C08AEF}" presName="sibTrans" presStyleCnt="0"/>
      <dgm:spPr/>
    </dgm:pt>
    <dgm:pt modelId="{2C8D7C48-2143-4E2E-A505-16897084F66E}" type="pres">
      <dgm:prSet presAssocID="{2BC0456C-E30B-439A-8AD1-3FC726040286}" presName="compNode" presStyleCnt="0"/>
      <dgm:spPr/>
    </dgm:pt>
    <dgm:pt modelId="{8E2F5766-8763-4184-8B6B-D0B689300369}" type="pres">
      <dgm:prSet presAssocID="{2BC0456C-E30B-439A-8AD1-3FC726040286}" presName="bgRect" presStyleLbl="bgShp" presStyleIdx="2" presStyleCnt="3"/>
      <dgm:spPr/>
    </dgm:pt>
    <dgm:pt modelId="{1BAD07BB-1CC9-4015-A60E-0EBF82FD8C28}" type="pres">
      <dgm:prSet presAssocID="{2BC0456C-E30B-439A-8AD1-3FC72604028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nagement"/>
        </a:ext>
      </dgm:extLst>
    </dgm:pt>
    <dgm:pt modelId="{6D3A11B0-C72F-4277-AA80-8C81D7CB1701}" type="pres">
      <dgm:prSet presAssocID="{2BC0456C-E30B-439A-8AD1-3FC726040286}" presName="spaceRect" presStyleCnt="0"/>
      <dgm:spPr/>
    </dgm:pt>
    <dgm:pt modelId="{39EBFCAF-6B61-4EB2-88C6-843E2C36F4DB}" type="pres">
      <dgm:prSet presAssocID="{2BC0456C-E30B-439A-8AD1-3FC726040286}" presName="parTx" presStyleLbl="revTx" presStyleIdx="2" presStyleCnt="3">
        <dgm:presLayoutVars>
          <dgm:chMax val="0"/>
          <dgm:chPref val="0"/>
        </dgm:presLayoutVars>
      </dgm:prSet>
      <dgm:spPr/>
    </dgm:pt>
  </dgm:ptLst>
  <dgm:cxnLst>
    <dgm:cxn modelId="{38FC8D66-7108-4893-B29D-1D6EA467BA7E}" srcId="{AD204CC7-BE99-4483-A06E-D83CC38870B0}" destId="{2BC0456C-E30B-439A-8AD1-3FC726040286}" srcOrd="2" destOrd="0" parTransId="{9395ABC2-8123-4B45-BDD0-84DA33EB66C8}" sibTransId="{E01A6E01-8FBE-464F-8A44-33BC9478877C}"/>
    <dgm:cxn modelId="{347A2E6F-6159-4065-A507-399B719E55EE}" type="presOf" srcId="{EDBAA593-588B-4753-ADE6-4867C5F70FD9}" destId="{289F9A12-34E2-4955-81C9-3A8EF4465780}" srcOrd="0" destOrd="0" presId="urn:microsoft.com/office/officeart/2018/2/layout/IconVerticalSolidList"/>
    <dgm:cxn modelId="{5D818599-1640-4004-88C5-D07000E823E5}" srcId="{AD204CC7-BE99-4483-A06E-D83CC38870B0}" destId="{CB1F074E-9273-4005-B514-556700DC3E01}" srcOrd="0" destOrd="0" parTransId="{FAAC2C26-A673-4D5B-A901-BF301BA87C8C}" sibTransId="{9980B15E-DC02-4B3A-92A0-7058B37440B4}"/>
    <dgm:cxn modelId="{35FD6B9F-D92F-495E-BE22-740605D42592}" type="presOf" srcId="{2BC0456C-E30B-439A-8AD1-3FC726040286}" destId="{39EBFCAF-6B61-4EB2-88C6-843E2C36F4DB}" srcOrd="0" destOrd="0" presId="urn:microsoft.com/office/officeart/2018/2/layout/IconVerticalSolidList"/>
    <dgm:cxn modelId="{F4D031A1-1121-4BCD-824C-03EFB392FB9F}" type="presOf" srcId="{AD204CC7-BE99-4483-A06E-D83CC38870B0}" destId="{F5CA5583-A971-4809-9EF1-C40EC496B500}" srcOrd="0" destOrd="0" presId="urn:microsoft.com/office/officeart/2018/2/layout/IconVerticalSolidList"/>
    <dgm:cxn modelId="{4DBAACA2-EEB5-4126-90EC-0B9B36175714}" srcId="{AD204CC7-BE99-4483-A06E-D83CC38870B0}" destId="{EDBAA593-588B-4753-ADE6-4867C5F70FD9}" srcOrd="1" destOrd="0" parTransId="{D9041C31-5A6D-479D-8EE5-8E82B34DB91A}" sibTransId="{19795557-6C0E-471E-8A08-E86CB4C08AEF}"/>
    <dgm:cxn modelId="{C49EDFDE-68FC-4BA2-8979-0AFC65831026}" type="presOf" srcId="{CB1F074E-9273-4005-B514-556700DC3E01}" destId="{F62570B1-E0DC-41A8-A8F3-89D7F7C3C36E}" srcOrd="0" destOrd="0" presId="urn:microsoft.com/office/officeart/2018/2/layout/IconVerticalSolidList"/>
    <dgm:cxn modelId="{5A13C9AE-3D9A-44A0-A1C3-B417F2012EE0}" type="presParOf" srcId="{F5CA5583-A971-4809-9EF1-C40EC496B500}" destId="{50C21AAF-DABB-4CA8-88D2-D18374B282DE}" srcOrd="0" destOrd="0" presId="urn:microsoft.com/office/officeart/2018/2/layout/IconVerticalSolidList"/>
    <dgm:cxn modelId="{57869CEC-B178-4878-9DB5-83963DF2228D}" type="presParOf" srcId="{50C21AAF-DABB-4CA8-88D2-D18374B282DE}" destId="{D39E53BD-7864-470A-934E-53A5B3A428F9}" srcOrd="0" destOrd="0" presId="urn:microsoft.com/office/officeart/2018/2/layout/IconVerticalSolidList"/>
    <dgm:cxn modelId="{29084B39-C8E1-4A43-AFF2-BF6690450293}" type="presParOf" srcId="{50C21AAF-DABB-4CA8-88D2-D18374B282DE}" destId="{6EC6419F-AD72-46C7-8576-433404836D8F}" srcOrd="1" destOrd="0" presId="urn:microsoft.com/office/officeart/2018/2/layout/IconVerticalSolidList"/>
    <dgm:cxn modelId="{7D92A02B-5129-4F38-B884-C0E8488307F0}" type="presParOf" srcId="{50C21AAF-DABB-4CA8-88D2-D18374B282DE}" destId="{8FD21539-D6E7-4F08-B6A5-B43EF39C1E3A}" srcOrd="2" destOrd="0" presId="urn:microsoft.com/office/officeart/2018/2/layout/IconVerticalSolidList"/>
    <dgm:cxn modelId="{F616CA9B-2B7D-43EE-A4BC-30077AA8D408}" type="presParOf" srcId="{50C21AAF-DABB-4CA8-88D2-D18374B282DE}" destId="{F62570B1-E0DC-41A8-A8F3-89D7F7C3C36E}" srcOrd="3" destOrd="0" presId="urn:microsoft.com/office/officeart/2018/2/layout/IconVerticalSolidList"/>
    <dgm:cxn modelId="{A868868C-6D45-4D95-9469-505E1A2E3981}" type="presParOf" srcId="{F5CA5583-A971-4809-9EF1-C40EC496B500}" destId="{041FE16C-230B-40CC-AA70-1E6D8645586B}" srcOrd="1" destOrd="0" presId="urn:microsoft.com/office/officeart/2018/2/layout/IconVerticalSolidList"/>
    <dgm:cxn modelId="{527DA8A4-EFF6-4E73-8043-B1F38F2F5568}" type="presParOf" srcId="{F5CA5583-A971-4809-9EF1-C40EC496B500}" destId="{3DD1B88F-AA6D-42D1-BB41-7A8F878DFCD9}" srcOrd="2" destOrd="0" presId="urn:microsoft.com/office/officeart/2018/2/layout/IconVerticalSolidList"/>
    <dgm:cxn modelId="{F1228039-714F-45D7-8AAB-3D670485FFBC}" type="presParOf" srcId="{3DD1B88F-AA6D-42D1-BB41-7A8F878DFCD9}" destId="{BB7687D3-424F-47A1-ADB9-B3E6E7EF4C3A}" srcOrd="0" destOrd="0" presId="urn:microsoft.com/office/officeart/2018/2/layout/IconVerticalSolidList"/>
    <dgm:cxn modelId="{2B2627BB-C249-4507-AFD8-BC737502D7E7}" type="presParOf" srcId="{3DD1B88F-AA6D-42D1-BB41-7A8F878DFCD9}" destId="{69E3DE8D-2DE5-4B44-A23A-2A868084EA47}" srcOrd="1" destOrd="0" presId="urn:microsoft.com/office/officeart/2018/2/layout/IconVerticalSolidList"/>
    <dgm:cxn modelId="{AAF9AB37-760D-4535-8936-3D3C2997EC4F}" type="presParOf" srcId="{3DD1B88F-AA6D-42D1-BB41-7A8F878DFCD9}" destId="{94959C7D-BE83-4541-B291-C78DFB3B0746}" srcOrd="2" destOrd="0" presId="urn:microsoft.com/office/officeart/2018/2/layout/IconVerticalSolidList"/>
    <dgm:cxn modelId="{A001FB32-BB33-4340-9ED3-AE3DB1B8098A}" type="presParOf" srcId="{3DD1B88F-AA6D-42D1-BB41-7A8F878DFCD9}" destId="{289F9A12-34E2-4955-81C9-3A8EF4465780}" srcOrd="3" destOrd="0" presId="urn:microsoft.com/office/officeart/2018/2/layout/IconVerticalSolidList"/>
    <dgm:cxn modelId="{13B86A02-6169-4913-9D17-07FEA9975451}" type="presParOf" srcId="{F5CA5583-A971-4809-9EF1-C40EC496B500}" destId="{C9F8B56F-0946-4C3E-829E-B0538A8F83B6}" srcOrd="3" destOrd="0" presId="urn:microsoft.com/office/officeart/2018/2/layout/IconVerticalSolidList"/>
    <dgm:cxn modelId="{96FAEF3A-B73A-4782-A59B-E2C6AFECE959}" type="presParOf" srcId="{F5CA5583-A971-4809-9EF1-C40EC496B500}" destId="{2C8D7C48-2143-4E2E-A505-16897084F66E}" srcOrd="4" destOrd="0" presId="urn:microsoft.com/office/officeart/2018/2/layout/IconVerticalSolidList"/>
    <dgm:cxn modelId="{8ED7788C-4725-42BE-8DBC-7A0695999943}" type="presParOf" srcId="{2C8D7C48-2143-4E2E-A505-16897084F66E}" destId="{8E2F5766-8763-4184-8B6B-D0B689300369}" srcOrd="0" destOrd="0" presId="urn:microsoft.com/office/officeart/2018/2/layout/IconVerticalSolidList"/>
    <dgm:cxn modelId="{671DA5F5-6DFA-4B3E-84B8-8942775C6660}" type="presParOf" srcId="{2C8D7C48-2143-4E2E-A505-16897084F66E}" destId="{1BAD07BB-1CC9-4015-A60E-0EBF82FD8C28}" srcOrd="1" destOrd="0" presId="urn:microsoft.com/office/officeart/2018/2/layout/IconVerticalSolidList"/>
    <dgm:cxn modelId="{4E2702FE-79B8-4C4B-AFDA-422FA11E59F8}" type="presParOf" srcId="{2C8D7C48-2143-4E2E-A505-16897084F66E}" destId="{6D3A11B0-C72F-4277-AA80-8C81D7CB1701}" srcOrd="2" destOrd="0" presId="urn:microsoft.com/office/officeart/2018/2/layout/IconVerticalSolidList"/>
    <dgm:cxn modelId="{3454E27C-7531-400F-8299-3779B172471A}" type="presParOf" srcId="{2C8D7C48-2143-4E2E-A505-16897084F66E}" destId="{39EBFCAF-6B61-4EB2-88C6-843E2C36F4D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E53BD-7864-470A-934E-53A5B3A428F9}">
      <dsp:nvSpPr>
        <dsp:cNvPr id="0" name=""/>
        <dsp:cNvSpPr/>
      </dsp:nvSpPr>
      <dsp:spPr>
        <a:xfrm>
          <a:off x="0" y="531"/>
          <a:ext cx="10515600"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C6419F-AD72-46C7-8576-433404836D8F}">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2570B1-E0DC-41A8-A8F3-89D7F7C3C36E}">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90000"/>
            </a:lnSpc>
            <a:spcBef>
              <a:spcPct val="0"/>
            </a:spcBef>
            <a:spcAft>
              <a:spcPct val="35000"/>
            </a:spcAft>
            <a:buNone/>
          </a:pPr>
          <a:r>
            <a:rPr lang="en-US" sz="2300" kern="1200"/>
            <a:t>Investigate </a:t>
          </a:r>
          <a:r>
            <a:rPr lang="en-US" sz="2300" b="1" u="sng" kern="1200"/>
            <a:t>fish</a:t>
          </a:r>
          <a:r>
            <a:rPr lang="en-US" sz="2300" kern="1200"/>
            <a:t> and shark populations in the estuaries and nearshore coastal waters of South Carolina</a:t>
          </a:r>
        </a:p>
      </dsp:txBody>
      <dsp:txXfrm>
        <a:off x="1435590" y="531"/>
        <a:ext cx="9080009" cy="1242935"/>
      </dsp:txXfrm>
    </dsp:sp>
    <dsp:sp modelId="{BB7687D3-424F-47A1-ADB9-B3E6E7EF4C3A}">
      <dsp:nvSpPr>
        <dsp:cNvPr id="0" name=""/>
        <dsp:cNvSpPr/>
      </dsp:nvSpPr>
      <dsp:spPr>
        <a:xfrm>
          <a:off x="0" y="1554201"/>
          <a:ext cx="10515600"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3DE8D-2DE5-4B44-A23A-2A868084EA47}">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9F9A12-34E2-4955-81C9-3A8EF4465780}">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90000"/>
            </a:lnSpc>
            <a:spcBef>
              <a:spcPct val="0"/>
            </a:spcBef>
            <a:spcAft>
              <a:spcPct val="35000"/>
            </a:spcAft>
            <a:buNone/>
          </a:pPr>
          <a:r>
            <a:rPr lang="en-US" sz="2300" kern="1200"/>
            <a:t>Learn about the life history characteristics and population dynamics of select species</a:t>
          </a:r>
        </a:p>
      </dsp:txBody>
      <dsp:txXfrm>
        <a:off x="1435590" y="1554201"/>
        <a:ext cx="9080009" cy="1242935"/>
      </dsp:txXfrm>
    </dsp:sp>
    <dsp:sp modelId="{8E2F5766-8763-4184-8B6B-D0B689300369}">
      <dsp:nvSpPr>
        <dsp:cNvPr id="0" name=""/>
        <dsp:cNvSpPr/>
      </dsp:nvSpPr>
      <dsp:spPr>
        <a:xfrm>
          <a:off x="0" y="3107870"/>
          <a:ext cx="10515600" cy="12429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AD07BB-1CC9-4015-A60E-0EBF82FD8C28}">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EBFCAF-6B61-4EB2-88C6-843E2C36F4DB}">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90000"/>
            </a:lnSpc>
            <a:spcBef>
              <a:spcPct val="0"/>
            </a:spcBef>
            <a:spcAft>
              <a:spcPct val="35000"/>
            </a:spcAft>
            <a:buNone/>
          </a:pPr>
          <a:r>
            <a:rPr lang="en-US" sz="2300" kern="1200"/>
            <a:t>Biological data, coupled with population level monitoring data provided by long-term surveys, provides resource managers with sound information to protect South Carolina’s fish resources</a:t>
          </a:r>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0EC9EB-48DD-405E-9350-CE3BB0A1D6C2}" type="datetimeFigureOut">
              <a:rPr lang="en-US" smtClean="0"/>
              <a:t>5/4/2020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A9AEA1-D14C-4390-A07E-7D68CFD17B12}" type="slidenum">
              <a:rPr lang="en-US" smtClean="0"/>
              <a:t>‹#›</a:t>
            </a:fld>
            <a:endParaRPr lang="en-US"/>
          </a:p>
        </p:txBody>
      </p:sp>
    </p:spTree>
    <p:extLst>
      <p:ext uri="{BB962C8B-B14F-4D97-AF65-F5344CB8AC3E}">
        <p14:creationId xmlns:p14="http://schemas.microsoft.com/office/powerpoint/2010/main" val="3709799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9AEA1-D14C-4390-A07E-7D68CFD17B12}" type="slidenum">
              <a:rPr lang="en-US" smtClean="0"/>
              <a:t>1</a:t>
            </a:fld>
            <a:endParaRPr lang="en-US" dirty="0"/>
          </a:p>
        </p:txBody>
      </p:sp>
    </p:spTree>
    <p:extLst>
      <p:ext uri="{BB962C8B-B14F-4D97-AF65-F5344CB8AC3E}">
        <p14:creationId xmlns:p14="http://schemas.microsoft.com/office/powerpoint/2010/main" val="1738488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inshore fisheries is sampling 9 different estuarine strata, 7 of which we have sampled monthly during all months of the year. These include all the strata from the ACE Basin in the South to Winyah Bay in the North. We are only sampling the two strata in Port Royal Sound quarterly, thus only 4 samples from these strata annually.</a:t>
            </a:r>
          </a:p>
          <a:p>
            <a:endParaRPr lang="en-US" dirty="0"/>
          </a:p>
          <a:p>
            <a:r>
              <a:rPr lang="en-US" dirty="0"/>
              <a:t>This equates to 92 field days, with each field day requiring 6 field staff or</a:t>
            </a:r>
          </a:p>
          <a:p>
            <a:endParaRPr lang="en-US" dirty="0"/>
          </a:p>
          <a:p>
            <a:r>
              <a:rPr lang="en-US" dirty="0"/>
              <a:t>the need for 7 full time staff to operate our trammel net survey.</a:t>
            </a:r>
          </a:p>
        </p:txBody>
      </p:sp>
      <p:sp>
        <p:nvSpPr>
          <p:cNvPr id="4" name="Slide Number Placeholder 3"/>
          <p:cNvSpPr>
            <a:spLocks noGrp="1"/>
          </p:cNvSpPr>
          <p:nvPr>
            <p:ph type="sldNum" sz="quarter" idx="5"/>
          </p:nvPr>
        </p:nvSpPr>
        <p:spPr/>
        <p:txBody>
          <a:bodyPr/>
          <a:lstStyle/>
          <a:p>
            <a:fld id="{1DA9AEA1-D14C-4390-A07E-7D68CFD17B12}" type="slidenum">
              <a:rPr lang="en-US" smtClean="0"/>
              <a:t>11</a:t>
            </a:fld>
            <a:endParaRPr lang="en-US"/>
          </a:p>
        </p:txBody>
      </p:sp>
    </p:spTree>
    <p:extLst>
      <p:ext uri="{BB962C8B-B14F-4D97-AF65-F5344CB8AC3E}">
        <p14:creationId xmlns:p14="http://schemas.microsoft.com/office/powerpoint/2010/main" val="4203341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reduce effort in the trammel net survey. The 1</a:t>
            </a:r>
            <a:r>
              <a:rPr lang="en-US" baseline="30000" dirty="0"/>
              <a:t>st</a:t>
            </a:r>
            <a:r>
              <a:rPr lang="en-US" dirty="0"/>
              <a:t> question to answer, is do we maintain all of our current strata, and quarterly sampling in the Port Royal Sound, or… </a:t>
            </a:r>
          </a:p>
          <a:p>
            <a:endParaRPr lang="en-US" dirty="0"/>
          </a:p>
          <a:p>
            <a:r>
              <a:rPr lang="en-US" dirty="0"/>
              <a:t>do we consider merging strata, the most likely candidates being merging the two geographically near strata in Cape Romain (these were merged from 1994-1997) and the geographically near strata in Port Royal Sound, and conduct sampling at the same frequency across all strata.</a:t>
            </a:r>
          </a:p>
          <a:p>
            <a:endParaRPr lang="en-US" dirty="0"/>
          </a:p>
          <a:p>
            <a:r>
              <a:rPr lang="en-US" dirty="0"/>
              <a:t>Regardless of this decision, the next question is how frequently do we sample monthly strata, with plausible reductions ranging from 4 months to 11 months annually. </a:t>
            </a:r>
          </a:p>
          <a:p>
            <a:endParaRPr lang="en-US" dirty="0"/>
          </a:p>
          <a:p>
            <a:r>
              <a:rPr lang="en-US" dirty="0"/>
              <a:t>Given that the less frequently we sample strata the greater risk of not detecting important trends, sampling frequencies in excess of 6 times a year are likely preferable. We already know, based on &gt;10 years of sampling in PRS, that quarterly sampling leads to much greater uncertainty in abundance trends.</a:t>
            </a:r>
          </a:p>
          <a:p>
            <a:endParaRPr lang="en-US" dirty="0"/>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12</a:t>
            </a:fld>
            <a:endParaRPr lang="en-US"/>
          </a:p>
        </p:txBody>
      </p:sp>
    </p:spTree>
    <p:extLst>
      <p:ext uri="{BB962C8B-B14F-4D97-AF65-F5344CB8AC3E}">
        <p14:creationId xmlns:p14="http://schemas.microsoft.com/office/powerpoint/2010/main" val="2596414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considering the frequency of sampling, an important consideration is how much of a reduction in field time one can expect under the different scenarios, which is what I’m showing here.</a:t>
            </a:r>
          </a:p>
          <a:p>
            <a:endParaRPr lang="en-US" dirty="0"/>
          </a:p>
          <a:p>
            <a:r>
              <a:rPr lang="en-US" dirty="0"/>
              <a:t>To orient you, in the x-axis label, the number represents the frequency of sampling a given “monthly” strata annually; the 2</a:t>
            </a:r>
            <a:r>
              <a:rPr lang="en-US" baseline="30000" dirty="0"/>
              <a:t>nd</a:t>
            </a:r>
            <a:r>
              <a:rPr lang="en-US" dirty="0"/>
              <a:t> part of the label identifies how strata are treated, with the status quo representing maintaining the current 9 strata, with quarterly sampling in Port Royal Sound; Merge strata assumes that we would merge the two Port Royal Sound and Cape Romain strata and then treat all strata as “monthly” strata. As such, each strata would be sampled a set number of times annually.</a:t>
            </a:r>
          </a:p>
          <a:p>
            <a:endParaRPr lang="en-US" dirty="0"/>
          </a:p>
          <a:p>
            <a:r>
              <a:rPr lang="en-US" dirty="0"/>
              <a:t>Based on this, we might want to consider targeting a 20-40% reduction in field time annually for the trammel net survey. </a:t>
            </a:r>
          </a:p>
        </p:txBody>
      </p:sp>
      <p:sp>
        <p:nvSpPr>
          <p:cNvPr id="4" name="Slide Number Placeholder 3"/>
          <p:cNvSpPr>
            <a:spLocks noGrp="1"/>
          </p:cNvSpPr>
          <p:nvPr>
            <p:ph type="sldNum" sz="quarter" idx="5"/>
          </p:nvPr>
        </p:nvSpPr>
        <p:spPr/>
        <p:txBody>
          <a:bodyPr/>
          <a:lstStyle/>
          <a:p>
            <a:fld id="{1DA9AEA1-D14C-4390-A07E-7D68CFD17B12}" type="slidenum">
              <a:rPr lang="en-US" smtClean="0"/>
              <a:t>13</a:t>
            </a:fld>
            <a:endParaRPr lang="en-US"/>
          </a:p>
        </p:txBody>
      </p:sp>
    </p:spTree>
    <p:extLst>
      <p:ext uri="{BB962C8B-B14F-4D97-AF65-F5344CB8AC3E}">
        <p14:creationId xmlns:p14="http://schemas.microsoft.com/office/powerpoint/2010/main" val="1125108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this assumption, there are 3 different strata status quo scenarios and four different merged strata scenarios that will allow a 20-40% reduction in field time. Note, if we merge strata, we will be able to sample each individual strata more frequently.</a:t>
            </a:r>
          </a:p>
        </p:txBody>
      </p:sp>
      <p:sp>
        <p:nvSpPr>
          <p:cNvPr id="4" name="Slide Number Placeholder 3"/>
          <p:cNvSpPr>
            <a:spLocks noGrp="1"/>
          </p:cNvSpPr>
          <p:nvPr>
            <p:ph type="sldNum" sz="quarter" idx="5"/>
          </p:nvPr>
        </p:nvSpPr>
        <p:spPr/>
        <p:txBody>
          <a:bodyPr/>
          <a:lstStyle/>
          <a:p>
            <a:fld id="{1DA9AEA1-D14C-4390-A07E-7D68CFD17B12}" type="slidenum">
              <a:rPr lang="en-US" smtClean="0"/>
              <a:t>14</a:t>
            </a:fld>
            <a:endParaRPr lang="en-US"/>
          </a:p>
        </p:txBody>
      </p:sp>
    </p:spTree>
    <p:extLst>
      <p:ext uri="{BB962C8B-B14F-4D97-AF65-F5344CB8AC3E}">
        <p14:creationId xmlns:p14="http://schemas.microsoft.com/office/powerpoint/2010/main" val="1341298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question we need to ask ourselves is what months should we conduct sampling?</a:t>
            </a:r>
          </a:p>
          <a:p>
            <a:endParaRPr lang="en-US" dirty="0"/>
          </a:p>
          <a:p>
            <a:r>
              <a:rPr lang="en-US" dirty="0"/>
              <a:t>Should we continue to operate the trammel net survey during all months of the year?</a:t>
            </a:r>
          </a:p>
          <a:p>
            <a:endParaRPr lang="en-US" dirty="0"/>
          </a:p>
          <a:p>
            <a:r>
              <a:rPr lang="en-US" dirty="0"/>
              <a:t>Or should we only operate the trammel net survey during certain months of the year? If only certain months, what months? With the most likely months that could be dropped without significantly affecting our ability to detect trends being the winter months of December, January, and February. This is because these are the months when catches are generally the lightest, and…</a:t>
            </a:r>
          </a:p>
        </p:txBody>
      </p:sp>
      <p:sp>
        <p:nvSpPr>
          <p:cNvPr id="4" name="Slide Number Placeholder 3"/>
          <p:cNvSpPr>
            <a:spLocks noGrp="1"/>
          </p:cNvSpPr>
          <p:nvPr>
            <p:ph type="sldNum" sz="quarter" idx="5"/>
          </p:nvPr>
        </p:nvSpPr>
        <p:spPr/>
        <p:txBody>
          <a:bodyPr/>
          <a:lstStyle/>
          <a:p>
            <a:fld id="{1DA9AEA1-D14C-4390-A07E-7D68CFD17B12}" type="slidenum">
              <a:rPr lang="en-US" smtClean="0"/>
              <a:t>15</a:t>
            </a:fld>
            <a:endParaRPr lang="en-US"/>
          </a:p>
        </p:txBody>
      </p:sp>
    </p:spTree>
    <p:extLst>
      <p:ext uri="{BB962C8B-B14F-4D97-AF65-F5344CB8AC3E}">
        <p14:creationId xmlns:p14="http://schemas.microsoft.com/office/powerpoint/2010/main" val="836722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24 species encountered by the trammel net survey, for which we have averaged encountering &gt;50 annually since the start of the survey, we see that none are encountered exclusively during the months of December, January, and February. </a:t>
            </a:r>
          </a:p>
          <a:p>
            <a:endParaRPr lang="en-US" dirty="0"/>
          </a:p>
          <a:p>
            <a:r>
              <a:rPr lang="en-US" dirty="0"/>
              <a:t>In fact for the species that we don’t really capture during all months of the year, if we sampled only from March-November we would expect roughly the same numbers of individuals encountered. </a:t>
            </a:r>
          </a:p>
        </p:txBody>
      </p:sp>
      <p:sp>
        <p:nvSpPr>
          <p:cNvPr id="4" name="Slide Number Placeholder 3"/>
          <p:cNvSpPr>
            <a:spLocks noGrp="1"/>
          </p:cNvSpPr>
          <p:nvPr>
            <p:ph type="sldNum" sz="quarter" idx="5"/>
          </p:nvPr>
        </p:nvSpPr>
        <p:spPr/>
        <p:txBody>
          <a:bodyPr/>
          <a:lstStyle/>
          <a:p>
            <a:fld id="{1DA9AEA1-D14C-4390-A07E-7D68CFD17B12}" type="slidenum">
              <a:rPr lang="en-US" smtClean="0"/>
              <a:t>16</a:t>
            </a:fld>
            <a:endParaRPr lang="en-US"/>
          </a:p>
        </p:txBody>
      </p:sp>
    </p:spTree>
    <p:extLst>
      <p:ext uri="{BB962C8B-B14F-4D97-AF65-F5344CB8AC3E}">
        <p14:creationId xmlns:p14="http://schemas.microsoft.com/office/powerpoint/2010/main" val="3212101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I’ve laid out the questions, and some potential options, the question becomes how can we anticipate how survey design changes will affect our ability to track changes in individual species? Key factors to consider in this discussion is how would it affect our measures of uncertainty relative to annual abundance estimates and how would we expect the trend in abundance to change?</a:t>
            </a:r>
          </a:p>
        </p:txBody>
      </p:sp>
      <p:sp>
        <p:nvSpPr>
          <p:cNvPr id="4" name="Slide Number Placeholder 3"/>
          <p:cNvSpPr>
            <a:spLocks noGrp="1"/>
          </p:cNvSpPr>
          <p:nvPr>
            <p:ph type="sldNum" sz="quarter" idx="5"/>
          </p:nvPr>
        </p:nvSpPr>
        <p:spPr/>
        <p:txBody>
          <a:bodyPr/>
          <a:lstStyle/>
          <a:p>
            <a:fld id="{1DA9AEA1-D14C-4390-A07E-7D68CFD17B12}" type="slidenum">
              <a:rPr lang="en-US" smtClean="0"/>
              <a:t>17</a:t>
            </a:fld>
            <a:endParaRPr lang="en-US"/>
          </a:p>
        </p:txBody>
      </p:sp>
    </p:spTree>
    <p:extLst>
      <p:ext uri="{BB962C8B-B14F-4D97-AF65-F5344CB8AC3E}">
        <p14:creationId xmlns:p14="http://schemas.microsoft.com/office/powerpoint/2010/main" val="2538998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these questions, I used historical data available form 7 strata that we have been sampling monthly. That said, in the earliest years, only a few of the strata existed, but all strata have existed since 2003, when we added Winyah Bay</a:t>
            </a:r>
          </a:p>
        </p:txBody>
      </p:sp>
      <p:sp>
        <p:nvSpPr>
          <p:cNvPr id="4" name="Slide Number Placeholder 3"/>
          <p:cNvSpPr>
            <a:spLocks noGrp="1"/>
          </p:cNvSpPr>
          <p:nvPr>
            <p:ph type="sldNum" sz="quarter" idx="5"/>
          </p:nvPr>
        </p:nvSpPr>
        <p:spPr/>
        <p:txBody>
          <a:bodyPr/>
          <a:lstStyle/>
          <a:p>
            <a:fld id="{1DA9AEA1-D14C-4390-A07E-7D68CFD17B12}" type="slidenum">
              <a:rPr lang="en-US" smtClean="0"/>
              <a:t>18</a:t>
            </a:fld>
            <a:endParaRPr lang="en-US"/>
          </a:p>
        </p:txBody>
      </p:sp>
    </p:spTree>
    <p:extLst>
      <p:ext uri="{BB962C8B-B14F-4D97-AF65-F5344CB8AC3E}">
        <p14:creationId xmlns:p14="http://schemas.microsoft.com/office/powerpoint/2010/main" val="1924851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data from these 7 strata, I then re-sampled the available data to re-calculate historic statewide abundance trends as if I had “only” sampled a subset of trips. </a:t>
            </a:r>
          </a:p>
          <a:p>
            <a:endParaRPr lang="en-US" dirty="0"/>
          </a:p>
          <a:p>
            <a:r>
              <a:rPr lang="en-US" dirty="0"/>
              <a:t>To do this, I had a series of investigations where I reduced frequency of sampling in a given strata, with frequency ranging from 6 to 11 times a year.</a:t>
            </a:r>
          </a:p>
          <a:p>
            <a:endParaRPr lang="en-US" dirty="0"/>
          </a:p>
          <a:p>
            <a:r>
              <a:rPr lang="en-US" dirty="0"/>
              <a:t>I also asked the question, what would the relative abundance of a given species have looked like if I had only sampled during a reduced portion of the year, with the sampling season spanning one of three options: February-December, March-December, or March-November</a:t>
            </a:r>
          </a:p>
          <a:p>
            <a:endParaRPr lang="en-US" dirty="0"/>
          </a:p>
          <a:p>
            <a:r>
              <a:rPr lang="en-US" dirty="0"/>
              <a:t>Finally, I looked at all possible combinations of reduced portions of the year and reduced sampling frequency. For the reduced frequency of sampling in a given strata and combination investigations, I ran 1000 simulations for each possibility. Given we had the data to directly calculate what the abundance trend would have looked like if we had just sampled a reduced portion of the year, there was no need to simulated this effect, and I just re-calculated the relative abundance as if we had only sampled a subset of months.</a:t>
            </a:r>
          </a:p>
          <a:p>
            <a:endParaRPr lang="en-US" dirty="0"/>
          </a:p>
          <a:p>
            <a:endParaRPr lang="en-US" dirty="0"/>
          </a:p>
          <a:p>
            <a:r>
              <a:rPr lang="en-US" dirty="0"/>
              <a:t>You can think of these as being analogous to the option of…</a:t>
            </a:r>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19</a:t>
            </a:fld>
            <a:endParaRPr lang="en-US"/>
          </a:p>
        </p:txBody>
      </p:sp>
    </p:spTree>
    <p:extLst>
      <p:ext uri="{BB962C8B-B14F-4D97-AF65-F5344CB8AC3E}">
        <p14:creationId xmlns:p14="http://schemas.microsoft.com/office/powerpoint/2010/main" val="1277298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Merging strata and reducing the sampling frequency of individual strata. Keeping in mind we were originally targeting a 20-40% reduction of sampling effort.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5584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Staff of the Inshore Fisheries Research section conducts investigations on fish and shark populations in the estuaries and nearshore coastal waters of South Carolina. We have been investigating various aspects of the life history of estuarine fishes since 1985. Our goal is to learn about the life history characteristics and population dynamics of select species to accurately predict the impact of fishing pressure on them. Our efforts supply comprehensive biological data on many aspects of the lives of fishes such as age and growth, diet, genetics, reproductive dynamics, recruitment, parasite loads, and mortality. The compilation of the biological data, coupled with population level monitoring data provided by long-term surveys operated by the section, provides resource managers with sound information based on the best science available, to protect South Carolina’s fish resources for years to come.</a:t>
            </a:r>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2</a:t>
            </a:fld>
            <a:endParaRPr lang="en-US"/>
          </a:p>
        </p:txBody>
      </p:sp>
    </p:spTree>
    <p:extLst>
      <p:ext uri="{BB962C8B-B14F-4D97-AF65-F5344CB8AC3E}">
        <p14:creationId xmlns:p14="http://schemas.microsoft.com/office/powerpoint/2010/main" val="2658363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investigated these survey changes with respect to how it affected individual species, particularly how it affected apparent changes in relative abundance, annual CV, and across year median CV.</a:t>
            </a:r>
          </a:p>
        </p:txBody>
      </p:sp>
      <p:sp>
        <p:nvSpPr>
          <p:cNvPr id="4" name="Slide Number Placeholder 3"/>
          <p:cNvSpPr>
            <a:spLocks noGrp="1"/>
          </p:cNvSpPr>
          <p:nvPr>
            <p:ph type="sldNum" sz="quarter" idx="5"/>
          </p:nvPr>
        </p:nvSpPr>
        <p:spPr/>
        <p:txBody>
          <a:bodyPr/>
          <a:lstStyle/>
          <a:p>
            <a:fld id="{1DA9AEA1-D14C-4390-A07E-7D68CFD17B12}" type="slidenum">
              <a:rPr lang="en-US" smtClean="0"/>
              <a:t>21</a:t>
            </a:fld>
            <a:endParaRPr lang="en-US"/>
          </a:p>
        </p:txBody>
      </p:sp>
    </p:spTree>
    <p:extLst>
      <p:ext uri="{BB962C8B-B14F-4D97-AF65-F5344CB8AC3E}">
        <p14:creationId xmlns:p14="http://schemas.microsoft.com/office/powerpoint/2010/main" val="2048035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wanted to look at the effects on the survey holistically, so I looked at how it affected overall survey uncertainty across all species and across select species of main interest to the inshore fisheries section.</a:t>
            </a:r>
          </a:p>
          <a:p>
            <a:endParaRPr lang="en-US" dirty="0"/>
          </a:p>
          <a:p>
            <a:r>
              <a:rPr lang="en-US" dirty="0"/>
              <a:t>Unfortunately, here I do not have enough time to go through all the results, so I’ll just focus on a few species and the effects on the survey overall.</a:t>
            </a:r>
          </a:p>
        </p:txBody>
      </p:sp>
      <p:sp>
        <p:nvSpPr>
          <p:cNvPr id="4" name="Slide Number Placeholder 3"/>
          <p:cNvSpPr>
            <a:spLocks noGrp="1"/>
          </p:cNvSpPr>
          <p:nvPr>
            <p:ph type="sldNum" sz="quarter" idx="5"/>
          </p:nvPr>
        </p:nvSpPr>
        <p:spPr/>
        <p:txBody>
          <a:bodyPr/>
          <a:lstStyle/>
          <a:p>
            <a:fld id="{1DA9AEA1-D14C-4390-A07E-7D68CFD17B12}" type="slidenum">
              <a:rPr lang="en-US" smtClean="0"/>
              <a:t>22</a:t>
            </a:fld>
            <a:endParaRPr lang="en-US"/>
          </a:p>
        </p:txBody>
      </p:sp>
    </p:spTree>
    <p:extLst>
      <p:ext uri="{BB962C8B-B14F-4D97-AF65-F5344CB8AC3E}">
        <p14:creationId xmlns:p14="http://schemas.microsoft.com/office/powerpoint/2010/main" val="3787749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I’m showing the effect on apparent Red Drum CPUE. To understand this plot, let me 1</a:t>
            </a:r>
            <a:r>
              <a:rPr lang="en-US" baseline="30000" dirty="0"/>
              <a:t>st</a:t>
            </a:r>
            <a:r>
              <a:rPr lang="en-US" dirty="0"/>
              <a:t> orient you as you will see many of these during the remainder of the presentation. First, the y-axis is the catch of the species per trammel net and the x-axis is the survey year. The plot is arranged in panels, with vertical columns representing the sampling frequency, the number of months sampled annually, and the horizontal rows representing the sampling season, therefore the months available for sampling. Given this layout, the observed CPUE with 95% CI in the shaded region using all available data is shown in the top left panel. This “status quo” relative abundance is shown in all of the other panels so you can see the effect that reducing sampling frequency and sampling season has on relative abundance.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area in the red box are the combinations that would provide somewhere between a 20-40% reduction in field efforts.</a:t>
            </a:r>
          </a:p>
          <a:p>
            <a:endParaRPr lang="en-US" dirty="0"/>
          </a:p>
          <a:p>
            <a:r>
              <a:rPr lang="en-US" dirty="0"/>
              <a:t>When we calculate the median nominal index (black line) and median 95% ci (gray shaded region), we do not really see much degradation relative to the original abundance index when we focus on the period since 2003 when all 7 strata were being fully sampled. We do see some degradation in the earliest years when we excluded March sampling, but this is likely more a result of having fewer strata being sampled during this period.</a:t>
            </a:r>
          </a:p>
          <a:p>
            <a:endParaRPr lang="en-US" dirty="0"/>
          </a:p>
          <a:p>
            <a:r>
              <a:rPr lang="en-US" dirty="0"/>
              <a:t>This relative insensitivity to survey design changes for Red Drum is likely the result of their abundance in the survey.</a:t>
            </a:r>
          </a:p>
        </p:txBody>
      </p:sp>
      <p:sp>
        <p:nvSpPr>
          <p:cNvPr id="4" name="Slide Number Placeholder 3"/>
          <p:cNvSpPr>
            <a:spLocks noGrp="1"/>
          </p:cNvSpPr>
          <p:nvPr>
            <p:ph type="sldNum" sz="quarter" idx="5"/>
          </p:nvPr>
        </p:nvSpPr>
        <p:spPr/>
        <p:txBody>
          <a:bodyPr/>
          <a:lstStyle/>
          <a:p>
            <a:fld id="{1DA9AEA1-D14C-4390-A07E-7D68CFD17B12}" type="slidenum">
              <a:rPr lang="en-US" smtClean="0"/>
              <a:t>24</a:t>
            </a:fld>
            <a:endParaRPr lang="en-US"/>
          </a:p>
        </p:txBody>
      </p:sp>
    </p:spTree>
    <p:extLst>
      <p:ext uri="{BB962C8B-B14F-4D97-AF65-F5344CB8AC3E}">
        <p14:creationId xmlns:p14="http://schemas.microsoft.com/office/powerpoint/2010/main" val="1144162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relative insensitivity of the nominal index to survey design changes for Red Drum is also apparent when we look at how the CV across all years of the survey changes under different scenarios. Here the y-axis is the coefficient of variation and the x-axis is the survey design characteristics, where the 1</a:t>
            </a:r>
            <a:r>
              <a:rPr lang="en-US" baseline="30000" dirty="0"/>
              <a:t>st</a:t>
            </a:r>
            <a:r>
              <a:rPr lang="en-US" dirty="0"/>
              <a:t> part of the label corresponds to the sampling season and the 2</a:t>
            </a:r>
            <a:r>
              <a:rPr lang="en-US" baseline="30000" dirty="0"/>
              <a:t>nd</a:t>
            </a:r>
            <a:r>
              <a:rPr lang="en-US" dirty="0"/>
              <a:t> part of the label corresponds to the frequency of sampling. The scenarios are grouped by sampling season. The boxes show the median (horizontal thick line) and interquartile range (top and bottom of the boxes) –in 50% of the years, the data fell in this range. The outliers, dots, are from the early years of the survey when fewer strata were being sampled.</a:t>
            </a:r>
          </a:p>
          <a:p>
            <a:endParaRPr lang="en-US" dirty="0"/>
          </a:p>
          <a:p>
            <a:r>
              <a:rPr lang="en-US" dirty="0"/>
              <a:t>Note, fishery-independent surveys with median CV’s &lt;0.2 are generally considered robust surveys.</a:t>
            </a:r>
          </a:p>
          <a:p>
            <a:endParaRPr lang="en-US" dirty="0"/>
          </a:p>
          <a:p>
            <a:r>
              <a:rPr lang="en-US" dirty="0"/>
              <a:t>For red drum, this confirms what I said earlier – the nominal index is relatively insensitive to survey design changes, with expected median CVs always &lt;0.2.</a:t>
            </a:r>
          </a:p>
        </p:txBody>
      </p:sp>
      <p:sp>
        <p:nvSpPr>
          <p:cNvPr id="4" name="Slide Number Placeholder 3"/>
          <p:cNvSpPr>
            <a:spLocks noGrp="1"/>
          </p:cNvSpPr>
          <p:nvPr>
            <p:ph type="sldNum" sz="quarter" idx="5"/>
          </p:nvPr>
        </p:nvSpPr>
        <p:spPr/>
        <p:txBody>
          <a:bodyPr/>
          <a:lstStyle/>
          <a:p>
            <a:fld id="{1DA9AEA1-D14C-4390-A07E-7D68CFD17B12}" type="slidenum">
              <a:rPr lang="en-US" smtClean="0"/>
              <a:t>25</a:t>
            </a:fld>
            <a:endParaRPr lang="en-US"/>
          </a:p>
        </p:txBody>
      </p:sp>
    </p:spTree>
    <p:extLst>
      <p:ext uri="{BB962C8B-B14F-4D97-AF65-F5344CB8AC3E}">
        <p14:creationId xmlns:p14="http://schemas.microsoft.com/office/powerpoint/2010/main" val="1500725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red drum, when we calculate the median nominal index and 95% ci under different survey design changes, we do not really see much degradation relative to the original abundance index. Some exceptions do occur when we exclude the months of December, January, and February. I suspect this is because of the impact that winter temperatures can have on the relative abundance of spotted seatrout. In this case, we seem to see a bigger effect when we have periods of warmer winters.  </a:t>
            </a:r>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27</a:t>
            </a:fld>
            <a:endParaRPr lang="en-US"/>
          </a:p>
        </p:txBody>
      </p:sp>
    </p:spTree>
    <p:extLst>
      <p:ext uri="{BB962C8B-B14F-4D97-AF65-F5344CB8AC3E}">
        <p14:creationId xmlns:p14="http://schemas.microsoft.com/office/powerpoint/2010/main" val="1425432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relative insensitivity of the nominal index to survey design changes for Spotted Seatrout is also apparent when we look at how the CV across all years of the survey changes under different scenarios. </a:t>
            </a:r>
          </a:p>
          <a:p>
            <a:endParaRPr lang="en-US" dirty="0"/>
          </a:p>
          <a:p>
            <a:r>
              <a:rPr lang="en-US" dirty="0"/>
              <a:t>For spotted seatrout, this confirms what I said earlier – the nominal index is relatively insensitive to survey design changes, with expected median CVs always &lt;0.2.</a:t>
            </a:r>
          </a:p>
        </p:txBody>
      </p:sp>
      <p:sp>
        <p:nvSpPr>
          <p:cNvPr id="4" name="Slide Number Placeholder 3"/>
          <p:cNvSpPr>
            <a:spLocks noGrp="1"/>
          </p:cNvSpPr>
          <p:nvPr>
            <p:ph type="sldNum" sz="quarter" idx="5"/>
          </p:nvPr>
        </p:nvSpPr>
        <p:spPr/>
        <p:txBody>
          <a:bodyPr/>
          <a:lstStyle/>
          <a:p>
            <a:fld id="{1DA9AEA1-D14C-4390-A07E-7D68CFD17B12}" type="slidenum">
              <a:rPr lang="en-US" smtClean="0"/>
              <a:t>28</a:t>
            </a:fld>
            <a:endParaRPr lang="en-US"/>
          </a:p>
        </p:txBody>
      </p:sp>
    </p:spTree>
    <p:extLst>
      <p:ext uri="{BB962C8B-B14F-4D97-AF65-F5344CB8AC3E}">
        <p14:creationId xmlns:p14="http://schemas.microsoft.com/office/powerpoint/2010/main" val="2734098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the previous species, when we calculate the index and confidence interval under various survey design changes, we do not see any degradation relative to the original abundance index. For this species, there seems to be virtually no loss of information content if we reduce survey effort.  </a:t>
            </a:r>
          </a:p>
        </p:txBody>
      </p:sp>
      <p:sp>
        <p:nvSpPr>
          <p:cNvPr id="4" name="Slide Number Placeholder 3"/>
          <p:cNvSpPr>
            <a:spLocks noGrp="1"/>
          </p:cNvSpPr>
          <p:nvPr>
            <p:ph type="sldNum" sz="quarter" idx="5"/>
          </p:nvPr>
        </p:nvSpPr>
        <p:spPr/>
        <p:txBody>
          <a:bodyPr/>
          <a:lstStyle/>
          <a:p>
            <a:fld id="{1DA9AEA1-D14C-4390-A07E-7D68CFD17B12}" type="slidenum">
              <a:rPr lang="en-US" smtClean="0"/>
              <a:t>30</a:t>
            </a:fld>
            <a:endParaRPr lang="en-US"/>
          </a:p>
        </p:txBody>
      </p:sp>
    </p:spTree>
    <p:extLst>
      <p:ext uri="{BB962C8B-B14F-4D97-AF65-F5344CB8AC3E}">
        <p14:creationId xmlns:p14="http://schemas.microsoft.com/office/powerpoint/2010/main" val="1931214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relative insensitivity of the nominal index to survey design changes for Southern Flounder is also apparent when we look at how the CV across all years of the survey changes under different scenarios. </a:t>
            </a:r>
          </a:p>
          <a:p>
            <a:endParaRPr lang="en-US" dirty="0"/>
          </a:p>
          <a:p>
            <a:r>
              <a:rPr lang="en-US" dirty="0"/>
              <a:t>For southern flounder, this confirms what I said earlier – the nominal index is insensitive to survey design changes, with expected median CVs always &lt;0.2. In fact, none of the outliers even exceed 0.2</a:t>
            </a:r>
          </a:p>
        </p:txBody>
      </p:sp>
      <p:sp>
        <p:nvSpPr>
          <p:cNvPr id="4" name="Slide Number Placeholder 3"/>
          <p:cNvSpPr>
            <a:spLocks noGrp="1"/>
          </p:cNvSpPr>
          <p:nvPr>
            <p:ph type="sldNum" sz="quarter" idx="5"/>
          </p:nvPr>
        </p:nvSpPr>
        <p:spPr/>
        <p:txBody>
          <a:bodyPr/>
          <a:lstStyle/>
          <a:p>
            <a:fld id="{1DA9AEA1-D14C-4390-A07E-7D68CFD17B12}" type="slidenum">
              <a:rPr lang="en-US" smtClean="0"/>
              <a:t>31</a:t>
            </a:fld>
            <a:endParaRPr lang="en-US"/>
          </a:p>
        </p:txBody>
      </p:sp>
    </p:spTree>
    <p:extLst>
      <p:ext uri="{BB962C8B-B14F-4D97-AF65-F5344CB8AC3E}">
        <p14:creationId xmlns:p14="http://schemas.microsoft.com/office/powerpoint/2010/main" val="2123477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the other species, when we calculate the index under different survey designs, we do not really see much degradation relative to the original abundance index when we focus on the period since 2003, There is some indication of higher uncertainty in some years, but the overall pattern does not change substantially</a:t>
            </a:r>
          </a:p>
          <a:p>
            <a:endParaRPr lang="en-US" dirty="0"/>
          </a:p>
          <a:p>
            <a:r>
              <a:rPr lang="en-US" dirty="0"/>
              <a:t>The higher uncertainty in individual years, is likely due to relatively low encounter probability of black drum relative to the previous species, as they are only the 15</a:t>
            </a:r>
            <a:r>
              <a:rPr lang="en-US" baseline="30000" dirty="0"/>
              <a:t>th</a:t>
            </a:r>
            <a:r>
              <a:rPr lang="en-US" dirty="0"/>
              <a:t> most common species in the survey, with about 5600 being encountered over the life of the survey.</a:t>
            </a:r>
          </a:p>
        </p:txBody>
      </p:sp>
      <p:sp>
        <p:nvSpPr>
          <p:cNvPr id="4" name="Slide Number Placeholder 3"/>
          <p:cNvSpPr>
            <a:spLocks noGrp="1"/>
          </p:cNvSpPr>
          <p:nvPr>
            <p:ph type="sldNum" sz="quarter" idx="5"/>
          </p:nvPr>
        </p:nvSpPr>
        <p:spPr/>
        <p:txBody>
          <a:bodyPr/>
          <a:lstStyle/>
          <a:p>
            <a:fld id="{1DA9AEA1-D14C-4390-A07E-7D68CFD17B12}" type="slidenum">
              <a:rPr lang="en-US" smtClean="0"/>
              <a:t>33</a:t>
            </a:fld>
            <a:endParaRPr lang="en-US"/>
          </a:p>
        </p:txBody>
      </p:sp>
    </p:spTree>
    <p:extLst>
      <p:ext uri="{BB962C8B-B14F-4D97-AF65-F5344CB8AC3E}">
        <p14:creationId xmlns:p14="http://schemas.microsoft.com/office/powerpoint/2010/main" val="3209976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despite the relative insensitivity of the relative abundance trends to survey design changes, for black drum we are starting to have higher CV estimates in general. This is because of their lower frequency of occurrence in the survey. In fact, there are some combinations where we could expect the median CV estimates for the index to exceed that 0.2 threshold that is generally used for fishery-independent surveys. These would be reductions in sampling effort that would not be attractive for this species. </a:t>
            </a:r>
          </a:p>
          <a:p>
            <a:endParaRPr lang="en-US" dirty="0"/>
          </a:p>
          <a:p>
            <a:r>
              <a:rPr lang="en-US" dirty="0"/>
              <a:t>Note though that for a given sampling frequency, you get lower uncertainty if you restrict the sampling season to a shorter time frame. This is likely because of the relative in-frequent occurrence of black drum during the winter months and the “boom” or “bust” pattern.</a:t>
            </a:r>
          </a:p>
        </p:txBody>
      </p:sp>
      <p:sp>
        <p:nvSpPr>
          <p:cNvPr id="4" name="Slide Number Placeholder 3"/>
          <p:cNvSpPr>
            <a:spLocks noGrp="1"/>
          </p:cNvSpPr>
          <p:nvPr>
            <p:ph type="sldNum" sz="quarter" idx="5"/>
          </p:nvPr>
        </p:nvSpPr>
        <p:spPr/>
        <p:txBody>
          <a:bodyPr/>
          <a:lstStyle/>
          <a:p>
            <a:fld id="{1DA9AEA1-D14C-4390-A07E-7D68CFD17B12}" type="slidenum">
              <a:rPr lang="en-US" smtClean="0"/>
              <a:t>34</a:t>
            </a:fld>
            <a:endParaRPr lang="en-US"/>
          </a:p>
        </p:txBody>
      </p:sp>
    </p:spTree>
    <p:extLst>
      <p:ext uri="{BB962C8B-B14F-4D97-AF65-F5344CB8AC3E}">
        <p14:creationId xmlns:p14="http://schemas.microsoft.com/office/powerpoint/2010/main" val="12536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Presently, we have five active fishery-independent monitoring programs that operate in coastal and estuarine systems throughout South Carolina. These programs target juveniles and adults of various species. Our surveys are essential for understanding changes in fish populations over time, as well as the natural and man-made forces that influence them</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3</a:t>
            </a:fld>
            <a:endParaRPr lang="en-US"/>
          </a:p>
        </p:txBody>
      </p:sp>
    </p:spTree>
    <p:extLst>
      <p:ext uri="{BB962C8B-B14F-4D97-AF65-F5344CB8AC3E}">
        <p14:creationId xmlns:p14="http://schemas.microsoft.com/office/powerpoint/2010/main" val="20270926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most apparent when we look at the % change in relative CV across all survey design changes. In the case of Black Drum, we would actually expect higher precision if we restrict our sampling to only the months of February-December.</a:t>
            </a:r>
          </a:p>
        </p:txBody>
      </p:sp>
      <p:sp>
        <p:nvSpPr>
          <p:cNvPr id="4" name="Slide Number Placeholder 3"/>
          <p:cNvSpPr>
            <a:spLocks noGrp="1"/>
          </p:cNvSpPr>
          <p:nvPr>
            <p:ph type="sldNum" sz="quarter" idx="5"/>
          </p:nvPr>
        </p:nvSpPr>
        <p:spPr/>
        <p:txBody>
          <a:bodyPr/>
          <a:lstStyle/>
          <a:p>
            <a:fld id="{1DA9AEA1-D14C-4390-A07E-7D68CFD17B12}" type="slidenum">
              <a:rPr lang="en-US" smtClean="0"/>
              <a:t>35</a:t>
            </a:fld>
            <a:endParaRPr lang="en-US"/>
          </a:p>
        </p:txBody>
      </p:sp>
    </p:spTree>
    <p:extLst>
      <p:ext uri="{BB962C8B-B14F-4D97-AF65-F5344CB8AC3E}">
        <p14:creationId xmlns:p14="http://schemas.microsoft.com/office/powerpoint/2010/main" val="1068479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the other species, when we calculate the median nominal index (black line) and median 95% ci (gray shaded region), we do not see much degradation relative to the original abundance index.</a:t>
            </a:r>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37</a:t>
            </a:fld>
            <a:endParaRPr lang="en-US"/>
          </a:p>
        </p:txBody>
      </p:sp>
    </p:spTree>
    <p:extLst>
      <p:ext uri="{BB962C8B-B14F-4D97-AF65-F5344CB8AC3E}">
        <p14:creationId xmlns:p14="http://schemas.microsoft.com/office/powerpoint/2010/main" val="1011584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despite the relative insensitivity of the relative abundance trends to survey design changes, for sheepshead there are many combinations where we are starting to have higher CV estimates in general – in fact, even with status quo we are only barely below the 0.2 cutoff with regards to median CV. This is because of their lower frequency of occurrence in the survey. There are many combinations where we could expect the median CV estimates for the index to exceed that 0.2 threshold that is generally used for fishery-independent surveys. These would be reductions in sampling effort that would not be attractive for this species. </a:t>
            </a:r>
          </a:p>
          <a:p>
            <a:endParaRPr lang="en-US" dirty="0"/>
          </a:p>
          <a:p>
            <a:r>
              <a:rPr lang="en-US" dirty="0"/>
              <a:t>Note though that for a given sampling frequency, you get lower uncertainty if you restrict the sampling season to a shorter time frame. This is because we rarely encounter sheepshead during “winter” months. For this reason, we could restrict our sampling season to Mar-Nov and sample every month and still maintain our current uncertainty relative to sheepshead relative abundance. This is depicted here</a:t>
            </a:r>
          </a:p>
        </p:txBody>
      </p:sp>
      <p:sp>
        <p:nvSpPr>
          <p:cNvPr id="4" name="Slide Number Placeholder 3"/>
          <p:cNvSpPr>
            <a:spLocks noGrp="1"/>
          </p:cNvSpPr>
          <p:nvPr>
            <p:ph type="sldNum" sz="quarter" idx="5"/>
          </p:nvPr>
        </p:nvSpPr>
        <p:spPr/>
        <p:txBody>
          <a:bodyPr/>
          <a:lstStyle/>
          <a:p>
            <a:fld id="{1DA9AEA1-D14C-4390-A07E-7D68CFD17B12}" type="slidenum">
              <a:rPr lang="en-US" smtClean="0"/>
              <a:t>38</a:t>
            </a:fld>
            <a:endParaRPr lang="en-US"/>
          </a:p>
        </p:txBody>
      </p:sp>
    </p:spTree>
    <p:extLst>
      <p:ext uri="{BB962C8B-B14F-4D97-AF65-F5344CB8AC3E}">
        <p14:creationId xmlns:p14="http://schemas.microsoft.com/office/powerpoint/2010/main" val="4146854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see the relative change in median CV estimates. And though CV does degrade, many other combinations allow for less than a 10% increase in CV relative to current levels.</a:t>
            </a:r>
          </a:p>
        </p:txBody>
      </p:sp>
      <p:sp>
        <p:nvSpPr>
          <p:cNvPr id="4" name="Slide Number Placeholder 3"/>
          <p:cNvSpPr>
            <a:spLocks noGrp="1"/>
          </p:cNvSpPr>
          <p:nvPr>
            <p:ph type="sldNum" sz="quarter" idx="5"/>
          </p:nvPr>
        </p:nvSpPr>
        <p:spPr/>
        <p:txBody>
          <a:bodyPr/>
          <a:lstStyle/>
          <a:p>
            <a:fld id="{1DA9AEA1-D14C-4390-A07E-7D68CFD17B12}" type="slidenum">
              <a:rPr lang="en-US" smtClean="0"/>
              <a:t>39</a:t>
            </a:fld>
            <a:endParaRPr lang="en-US"/>
          </a:p>
        </p:txBody>
      </p:sp>
    </p:spTree>
    <p:extLst>
      <p:ext uri="{BB962C8B-B14F-4D97-AF65-F5344CB8AC3E}">
        <p14:creationId xmlns:p14="http://schemas.microsoft.com/office/powerpoint/2010/main" val="35623164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even when we get all the way down to bluefish, the last species for which we have averaged catching &gt;50 individuals annually, we still do not see a significant degradation in our ability to track relative abundance.</a:t>
            </a:r>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41</a:t>
            </a:fld>
            <a:endParaRPr lang="en-US"/>
          </a:p>
        </p:txBody>
      </p:sp>
    </p:spTree>
    <p:extLst>
      <p:ext uri="{BB962C8B-B14F-4D97-AF65-F5344CB8AC3E}">
        <p14:creationId xmlns:p14="http://schemas.microsoft.com/office/powerpoint/2010/main" val="16264508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though, even current survey efforts do not allow us to achieve the magic 0.2 for CV, at least for the median. This is to be expected given bluefish are actually pretty rare occurrences in the trammel net survey, having only encountered approximately 1600 over the life of the survey.</a:t>
            </a:r>
          </a:p>
          <a:p>
            <a:endParaRPr lang="en-US" dirty="0"/>
          </a:p>
          <a:p>
            <a:r>
              <a:rPr lang="en-US" dirty="0"/>
              <a:t>Further, because this species is already seasonal in in nature, </a:t>
            </a:r>
          </a:p>
        </p:txBody>
      </p:sp>
      <p:sp>
        <p:nvSpPr>
          <p:cNvPr id="4" name="Slide Number Placeholder 3"/>
          <p:cNvSpPr>
            <a:spLocks noGrp="1"/>
          </p:cNvSpPr>
          <p:nvPr>
            <p:ph type="sldNum" sz="quarter" idx="5"/>
          </p:nvPr>
        </p:nvSpPr>
        <p:spPr/>
        <p:txBody>
          <a:bodyPr/>
          <a:lstStyle/>
          <a:p>
            <a:fld id="{1DA9AEA1-D14C-4390-A07E-7D68CFD17B12}" type="slidenum">
              <a:rPr lang="en-US" smtClean="0"/>
              <a:t>42</a:t>
            </a:fld>
            <a:endParaRPr lang="en-US"/>
          </a:p>
        </p:txBody>
      </p:sp>
    </p:spTree>
    <p:extLst>
      <p:ext uri="{BB962C8B-B14F-4D97-AF65-F5344CB8AC3E}">
        <p14:creationId xmlns:p14="http://schemas.microsoft.com/office/powerpoint/2010/main" val="2896741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reduce the sampling season to March – November and obtain the same CV estimates, with other combinations providing &lt;10% increase in relative CV.</a:t>
            </a:r>
          </a:p>
        </p:txBody>
      </p:sp>
      <p:sp>
        <p:nvSpPr>
          <p:cNvPr id="4" name="Slide Number Placeholder 3"/>
          <p:cNvSpPr>
            <a:spLocks noGrp="1"/>
          </p:cNvSpPr>
          <p:nvPr>
            <p:ph type="sldNum" sz="quarter" idx="5"/>
          </p:nvPr>
        </p:nvSpPr>
        <p:spPr/>
        <p:txBody>
          <a:bodyPr/>
          <a:lstStyle/>
          <a:p>
            <a:fld id="{1DA9AEA1-D14C-4390-A07E-7D68CFD17B12}" type="slidenum">
              <a:rPr lang="en-US" smtClean="0"/>
              <a:t>43</a:t>
            </a:fld>
            <a:endParaRPr lang="en-US"/>
          </a:p>
        </p:txBody>
      </p:sp>
    </p:spTree>
    <p:extLst>
      <p:ext uri="{BB962C8B-B14F-4D97-AF65-F5344CB8AC3E}">
        <p14:creationId xmlns:p14="http://schemas.microsoft.com/office/powerpoint/2010/main" val="3638350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if I try to summarize the effects of survey design changes across all 24 species for which we encounter &gt;50 annually on average, we get three different groupings.</a:t>
            </a:r>
          </a:p>
          <a:p>
            <a:endParaRPr lang="en-US" dirty="0"/>
          </a:p>
          <a:p>
            <a:r>
              <a:rPr lang="en-US" dirty="0"/>
              <a:t>First, for our most abundant species, we get median annual CV estimates &lt;0.2 regardless of our survey design.</a:t>
            </a:r>
          </a:p>
          <a:p>
            <a:endParaRPr lang="en-US" dirty="0"/>
          </a:p>
          <a:p>
            <a:r>
              <a:rPr lang="en-US" dirty="0"/>
              <a:t>Then we have a transitional list of species, where for some species we never can obtain our median annual CV estimate of &gt;0.2, for others most or all median annual CV estimates are &lt;0.2.  With that said, for all it appears in general a March-November sampling season would be adequate as there isn’t much if anything to be gained by sampling during the months of November, December and January.</a:t>
            </a:r>
          </a:p>
          <a:p>
            <a:endParaRPr lang="en-US" dirty="0"/>
          </a:p>
          <a:p>
            <a:r>
              <a:rPr lang="en-US" dirty="0"/>
              <a:t>Finally, for our rarer species we can never achieve a median CV &lt;0.2; that said, a March-November season seems adequate as nothing is gained by sampling in the months of November, December, and January</a:t>
            </a:r>
          </a:p>
          <a:p>
            <a:endParaRPr lang="en-US" dirty="0"/>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44</a:t>
            </a:fld>
            <a:endParaRPr lang="en-US"/>
          </a:p>
        </p:txBody>
      </p:sp>
    </p:spTree>
    <p:extLst>
      <p:ext uri="{BB962C8B-B14F-4D97-AF65-F5344CB8AC3E}">
        <p14:creationId xmlns:p14="http://schemas.microsoft.com/office/powerpoint/2010/main" val="38701991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how the median CV changes across all 24 species for which we have averaged catching &gt;50 individuals annually, several survey design changes allow us to maintain a median CV less than 0.2. In fact, for a given number of sampling days, we can achieve more bang for the buck by shortening the sampling season, with the most extreme of which would be to reduce the sampling season to March-November, with only 8 of the 9 months being sampled for each strata during each year. This represents a 39% reduction in sampling effort with only a marginal increase in median CV across all species.</a:t>
            </a:r>
          </a:p>
        </p:txBody>
      </p:sp>
      <p:sp>
        <p:nvSpPr>
          <p:cNvPr id="4" name="Slide Number Placeholder 3"/>
          <p:cNvSpPr>
            <a:spLocks noGrp="1"/>
          </p:cNvSpPr>
          <p:nvPr>
            <p:ph type="sldNum" sz="quarter" idx="5"/>
          </p:nvPr>
        </p:nvSpPr>
        <p:spPr/>
        <p:txBody>
          <a:bodyPr/>
          <a:lstStyle/>
          <a:p>
            <a:fld id="{1DA9AEA1-D14C-4390-A07E-7D68CFD17B12}" type="slidenum">
              <a:rPr lang="en-US" smtClean="0"/>
              <a:t>46</a:t>
            </a:fld>
            <a:endParaRPr lang="en-US"/>
          </a:p>
        </p:txBody>
      </p:sp>
    </p:spTree>
    <p:extLst>
      <p:ext uri="{BB962C8B-B14F-4D97-AF65-F5344CB8AC3E}">
        <p14:creationId xmlns:p14="http://schemas.microsoft.com/office/powerpoint/2010/main" val="15495867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we can maintain our median CV across select species below the magic 0.2 level under all survey design change scenarios.</a:t>
            </a:r>
          </a:p>
        </p:txBody>
      </p:sp>
      <p:sp>
        <p:nvSpPr>
          <p:cNvPr id="4" name="Slide Number Placeholder 3"/>
          <p:cNvSpPr>
            <a:spLocks noGrp="1"/>
          </p:cNvSpPr>
          <p:nvPr>
            <p:ph type="sldNum" sz="quarter" idx="5"/>
          </p:nvPr>
        </p:nvSpPr>
        <p:spPr/>
        <p:txBody>
          <a:bodyPr/>
          <a:lstStyle/>
          <a:p>
            <a:fld id="{1DA9AEA1-D14C-4390-A07E-7D68CFD17B12}" type="slidenum">
              <a:rPr lang="en-US" smtClean="0"/>
              <a:t>47</a:t>
            </a:fld>
            <a:endParaRPr lang="en-US"/>
          </a:p>
        </p:txBody>
      </p:sp>
    </p:spTree>
    <p:extLst>
      <p:ext uri="{BB962C8B-B14F-4D97-AF65-F5344CB8AC3E}">
        <p14:creationId xmlns:p14="http://schemas.microsoft.com/office/powerpoint/2010/main" val="1254094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Trammel Net Survey </a:t>
            </a:r>
            <a:r>
              <a:rPr lang="en-US" sz="1200" b="0" i="0" kern="1200" dirty="0">
                <a:solidFill>
                  <a:schemeClr val="tx1"/>
                </a:solidFill>
                <a:effectLst/>
                <a:latin typeface="+mn-lt"/>
                <a:ea typeface="+mn-ea"/>
                <a:cs typeface="+mn-cs"/>
              </a:rPr>
              <a:t>– The 1</a:t>
            </a:r>
            <a:r>
              <a:rPr lang="en-US" sz="1200" b="0" i="0" kern="1200" baseline="30000" dirty="0">
                <a:solidFill>
                  <a:schemeClr val="tx1"/>
                </a:solidFill>
                <a:effectLst/>
                <a:latin typeface="+mn-lt"/>
                <a:ea typeface="+mn-ea"/>
                <a:cs typeface="+mn-cs"/>
              </a:rPr>
              <a:t>st</a:t>
            </a:r>
            <a:r>
              <a:rPr lang="en-US" sz="1200" b="0" i="0" kern="1200" dirty="0">
                <a:solidFill>
                  <a:schemeClr val="tx1"/>
                </a:solidFill>
                <a:effectLst/>
                <a:latin typeface="+mn-lt"/>
                <a:ea typeface="+mn-ea"/>
                <a:cs typeface="+mn-cs"/>
              </a:rPr>
              <a:t> of these, which occurs year-round, is our trammel net survey. It is one of the longest running inshore surveys along the east coast. The trammel net survey operates (since 2009) in all major estuaries along the coast year-round, targeting recreationally important species that use salt marsh habitat such as Red Drum, Spotted Seatrout, Southern Flounder, Sheepshead, and Black Drum. The major funding sources for this survey is our NOAA </a:t>
            </a:r>
            <a:r>
              <a:rPr lang="en-US" sz="1200" b="0" i="0" kern="1200" dirty="0" err="1">
                <a:solidFill>
                  <a:schemeClr val="tx1"/>
                </a:solidFill>
                <a:effectLst/>
                <a:latin typeface="+mn-lt"/>
                <a:ea typeface="+mn-ea"/>
                <a:cs typeface="+mn-cs"/>
              </a:rPr>
              <a:t>RecFIN</a:t>
            </a:r>
            <a:r>
              <a:rPr lang="en-US" sz="1200" b="0" i="0" kern="1200" dirty="0">
                <a:solidFill>
                  <a:schemeClr val="tx1"/>
                </a:solidFill>
                <a:effectLst/>
                <a:latin typeface="+mn-lt"/>
                <a:ea typeface="+mn-ea"/>
                <a:cs typeface="+mn-cs"/>
              </a:rPr>
              <a:t> funds and our SRFAC Inshore Fisheries Funds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9316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inshore fisheries is sampling 5 different estuarine strata monthly</a:t>
            </a:r>
          </a:p>
          <a:p>
            <a:endParaRPr lang="en-US" dirty="0"/>
          </a:p>
          <a:p>
            <a:r>
              <a:rPr lang="en-US" dirty="0"/>
              <a:t>This equates to 60 field days, with each field day requiring 3 field staff or </a:t>
            </a:r>
          </a:p>
          <a:p>
            <a:endParaRPr lang="en-US" dirty="0"/>
          </a:p>
          <a:p>
            <a:r>
              <a:rPr lang="en-US" dirty="0"/>
              <a:t>2.25 full time staff.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3347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considering the frequency of sampling, an important consideration is how much of a reduction in field time one can expect under the different scenarios, which is what I’m showing here.</a:t>
            </a:r>
          </a:p>
          <a:p>
            <a:endParaRPr lang="en-US" dirty="0"/>
          </a:p>
          <a:p>
            <a:r>
              <a:rPr lang="en-US" dirty="0"/>
              <a:t>If we target a similar reduction in the electrofishing survey as we targeted for the trammel net survey, we would want to consider targeting a 20-40% reduction in field time annually.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34259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this assumption, we would target sampling each electrofishing strata 8-9 times annually.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22386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did with the trammel net survey, we can also ask the question wat months should we conduct sampling?</a:t>
            </a:r>
          </a:p>
          <a:p>
            <a:endParaRPr lang="en-US" dirty="0"/>
          </a:p>
          <a:p>
            <a:r>
              <a:rPr lang="en-US" dirty="0"/>
              <a:t>Should we continue to operate the electrofishing survey during all months of the year?</a:t>
            </a:r>
          </a:p>
          <a:p>
            <a:endParaRPr lang="en-US" dirty="0"/>
          </a:p>
          <a:p>
            <a:r>
              <a:rPr lang="en-US" dirty="0"/>
              <a:t>Or should we only operate the electrofishing survey during certain months of the year? If only certain months, what months? With the most likely months that could be dropped without significantly affecting our ability to detect trends in our most commonly encountered species being the winter months of December, January, and February. This is because these are the months when catches are generally the lightest, and…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24049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29 species encountered by the electrofishing survey, for which we have averaged encountering greater than &gt;50 annually since the start of the survey, we see that none are encountered exclusively during the months of December, January, and February. The closest of these is white mullet, which is encountered predominately from October to December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8820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I’ve laid out the questions, and some potential options, the question becomes how could we try and anticipate how survey design changes will affect our ability to track changes in individual and ecosystem level relative abundances? Key factors to consider in this discussion is how would it affect our measures of uncertainty relative to annual abundance estimates and how would we expect the trend in abundance to change?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42103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these questions, I made use of historical data we have available form 5 strata that we have been sampling 12 times a year. That said, in the earliest years, only a few of the strata existed, but all strata have existed since 2004, when we added Winyah Bay / Waccamaw River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98773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red box once again identifies the combinations that would allow for a 20-40% reduction in sampling effort for the electrofishing survey.</a:t>
            </a:r>
          </a:p>
          <a:p>
            <a:endParaRPr lang="en-US" dirty="0"/>
          </a:p>
          <a:p>
            <a:r>
              <a:rPr lang="en-US" dirty="0"/>
              <a:t>When we calculate the median nominal index (black line) and median 95% ci (gray shaded region), we do not really see much degradation relative to the original abundance index when we focus, except for during the earliest years of the survey. This could be the results of Winyah Bay not coming fully online until a couple of years into the electrofishing survey.  </a:t>
            </a:r>
          </a:p>
          <a:p>
            <a:endParaRPr lang="en-US" dirty="0"/>
          </a:p>
          <a:p>
            <a:r>
              <a:rPr lang="en-US" dirty="0"/>
              <a:t>This relative insensitivity to survey design changes for Red Drum is likely the result of their abundance in the survey.</a:t>
            </a:r>
          </a:p>
        </p:txBody>
      </p:sp>
      <p:sp>
        <p:nvSpPr>
          <p:cNvPr id="4" name="Slide Number Placeholder 3"/>
          <p:cNvSpPr>
            <a:spLocks noGrp="1"/>
          </p:cNvSpPr>
          <p:nvPr>
            <p:ph type="sldNum" sz="quarter" idx="5"/>
          </p:nvPr>
        </p:nvSpPr>
        <p:spPr/>
        <p:txBody>
          <a:bodyPr/>
          <a:lstStyle/>
          <a:p>
            <a:fld id="{1DA9AEA1-D14C-4390-A07E-7D68CFD17B12}" type="slidenum">
              <a:rPr lang="en-US" smtClean="0"/>
              <a:t>56</a:t>
            </a:fld>
            <a:endParaRPr lang="en-US"/>
          </a:p>
        </p:txBody>
      </p:sp>
    </p:spTree>
    <p:extLst>
      <p:ext uri="{BB962C8B-B14F-4D97-AF65-F5344CB8AC3E}">
        <p14:creationId xmlns:p14="http://schemas.microsoft.com/office/powerpoint/2010/main" val="11246426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relative insensitivity of the nominal index to survey design changes for Red Drum is also apparent when we look at how the CV across all years of the survey changes under different scenarios. No scenarios produces median CV estimates in excess of 0.2</a:t>
            </a:r>
          </a:p>
          <a:p>
            <a:endParaRPr lang="en-US" dirty="0"/>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57</a:t>
            </a:fld>
            <a:endParaRPr lang="en-US"/>
          </a:p>
        </p:txBody>
      </p:sp>
    </p:spTree>
    <p:extLst>
      <p:ext uri="{BB962C8B-B14F-4D97-AF65-F5344CB8AC3E}">
        <p14:creationId xmlns:p14="http://schemas.microsoft.com/office/powerpoint/2010/main" val="15888192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fact we can actually get slightly improved CV estimates by reducing the sampling year relative to the current median estimates, particularly if we restrict sampling to March-December or March to </a:t>
            </a:r>
            <a:r>
              <a:rPr lang="en-US" dirty="0" err="1"/>
              <a:t>NOvember</a:t>
            </a:r>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58</a:t>
            </a:fld>
            <a:endParaRPr lang="en-US"/>
          </a:p>
        </p:txBody>
      </p:sp>
    </p:spTree>
    <p:extLst>
      <p:ext uri="{BB962C8B-B14F-4D97-AF65-F5344CB8AC3E}">
        <p14:creationId xmlns:p14="http://schemas.microsoft.com/office/powerpoint/2010/main" val="308982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rPr>
              <a:t>Electrofishing Survey </a:t>
            </a:r>
            <a:r>
              <a:rPr lang="en-US" sz="1200" b="0" i="0" kern="1200" dirty="0">
                <a:solidFill>
                  <a:schemeClr val="tx1"/>
                </a:solidFill>
                <a:effectLst/>
                <a:latin typeface="+mn-lt"/>
                <a:ea typeface="+mn-ea"/>
                <a:cs typeface="+mn-cs"/>
              </a:rPr>
              <a:t>– Our 2</a:t>
            </a:r>
            <a:r>
              <a:rPr lang="en-US" sz="1200" b="0" i="0" kern="1200" baseline="30000" dirty="0">
                <a:solidFill>
                  <a:schemeClr val="tx1"/>
                </a:solidFill>
                <a:effectLst/>
                <a:latin typeface="+mn-lt"/>
                <a:ea typeface="+mn-ea"/>
                <a:cs typeface="+mn-cs"/>
              </a:rPr>
              <a:t>nd</a:t>
            </a:r>
            <a:r>
              <a:rPr lang="en-US" sz="1200" b="0" i="0" kern="1200" dirty="0">
                <a:solidFill>
                  <a:schemeClr val="tx1"/>
                </a:solidFill>
                <a:effectLst/>
                <a:latin typeface="+mn-lt"/>
                <a:ea typeface="+mn-ea"/>
                <a:cs typeface="+mn-cs"/>
              </a:rPr>
              <a:t> year-round survey is our electrofishing survey, which covers five upper-estuarine areas across the state. This survey targets young-of-year and sub-adult Red Drum that are found in freshwater areas of the estuary, as well as other important species such as Southern Flounder, Striped Bass, and American Eel. As with the trammel net survey, the major funding sources for this survey is </a:t>
            </a:r>
            <a:r>
              <a:rPr lang="en-US" sz="1200" b="0" i="0" kern="1200" dirty="0" err="1">
                <a:solidFill>
                  <a:schemeClr val="tx1"/>
                </a:solidFill>
                <a:effectLst/>
                <a:latin typeface="+mn-lt"/>
                <a:ea typeface="+mn-ea"/>
                <a:cs typeface="+mn-cs"/>
              </a:rPr>
              <a:t>RecFIN</a:t>
            </a:r>
            <a:r>
              <a:rPr lang="en-US" sz="1200" b="0" i="0" kern="1200" dirty="0">
                <a:solidFill>
                  <a:schemeClr val="tx1"/>
                </a:solidFill>
                <a:effectLst/>
                <a:latin typeface="+mn-lt"/>
                <a:ea typeface="+mn-ea"/>
                <a:cs typeface="+mn-cs"/>
              </a:rPr>
              <a:t> and SRFAC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54678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American eel, we also see that the trend in relative abundance is relatively insensitive to survey design changes, though for some scenarios the overall relative abundance is predicted to be somewhat higher for shorter sampling seasons. This is likely because though we catch American eel year round, we catch relatively more of them outside the winter months.</a:t>
            </a:r>
          </a:p>
        </p:txBody>
      </p:sp>
      <p:sp>
        <p:nvSpPr>
          <p:cNvPr id="4" name="Slide Number Placeholder 3"/>
          <p:cNvSpPr>
            <a:spLocks noGrp="1"/>
          </p:cNvSpPr>
          <p:nvPr>
            <p:ph type="sldNum" sz="quarter" idx="5"/>
          </p:nvPr>
        </p:nvSpPr>
        <p:spPr/>
        <p:txBody>
          <a:bodyPr/>
          <a:lstStyle/>
          <a:p>
            <a:fld id="{1DA9AEA1-D14C-4390-A07E-7D68CFD17B12}" type="slidenum">
              <a:rPr lang="en-US" smtClean="0"/>
              <a:t>60</a:t>
            </a:fld>
            <a:endParaRPr lang="en-US"/>
          </a:p>
        </p:txBody>
      </p:sp>
    </p:spTree>
    <p:extLst>
      <p:ext uri="{BB962C8B-B14F-4D97-AF65-F5344CB8AC3E}">
        <p14:creationId xmlns:p14="http://schemas.microsoft.com/office/powerpoint/2010/main" val="8412433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relative insensitivity of the nominal index to survey design changes for American Eel is also apparent when we look at how the CV across all years of the survey changes under different scenarios. No scenarios produces median CV estimates in excess of 0.2</a:t>
            </a:r>
          </a:p>
          <a:p>
            <a:endParaRPr lang="en-US" dirty="0"/>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61</a:t>
            </a:fld>
            <a:endParaRPr lang="en-US"/>
          </a:p>
        </p:txBody>
      </p:sp>
    </p:spTree>
    <p:extLst>
      <p:ext uri="{BB962C8B-B14F-4D97-AF65-F5344CB8AC3E}">
        <p14:creationId xmlns:p14="http://schemas.microsoft.com/office/powerpoint/2010/main" val="7450370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red drum, survey design changes seem to affect the earliest portion of the relative abundance trend the most for Southern Flounder, making it appear there was a slightly steeper decline in general. That said, the trend is relatively consistent and it is unclear how much these early differences are the result of having one less strata sampled.</a:t>
            </a:r>
          </a:p>
        </p:txBody>
      </p:sp>
      <p:sp>
        <p:nvSpPr>
          <p:cNvPr id="4" name="Slide Number Placeholder 3"/>
          <p:cNvSpPr>
            <a:spLocks noGrp="1"/>
          </p:cNvSpPr>
          <p:nvPr>
            <p:ph type="sldNum" sz="quarter" idx="5"/>
          </p:nvPr>
        </p:nvSpPr>
        <p:spPr/>
        <p:txBody>
          <a:bodyPr/>
          <a:lstStyle/>
          <a:p>
            <a:fld id="{1DA9AEA1-D14C-4390-A07E-7D68CFD17B12}" type="slidenum">
              <a:rPr lang="en-US" smtClean="0"/>
              <a:t>63</a:t>
            </a:fld>
            <a:endParaRPr lang="en-US"/>
          </a:p>
        </p:txBody>
      </p:sp>
    </p:spTree>
    <p:extLst>
      <p:ext uri="{BB962C8B-B14F-4D97-AF65-F5344CB8AC3E}">
        <p14:creationId xmlns:p14="http://schemas.microsoft.com/office/powerpoint/2010/main" val="26334519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as was the case for the two previous species, and for Southern Flounder in the trammel net survey, no sampling design change is likely to result in median CV estimates in excess of 0.2</a:t>
            </a:r>
          </a:p>
          <a:p>
            <a:endParaRPr lang="en-US" dirty="0"/>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64</a:t>
            </a:fld>
            <a:endParaRPr lang="en-US"/>
          </a:p>
        </p:txBody>
      </p:sp>
    </p:spTree>
    <p:extLst>
      <p:ext uri="{BB962C8B-B14F-4D97-AF65-F5344CB8AC3E}">
        <p14:creationId xmlns:p14="http://schemas.microsoft.com/office/powerpoint/2010/main" val="22160391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similar story as we have had for all other species investigated for the electrofishing survey emerges for spotted seatrout. Not much effect, and what change does occur tends to occur earlier in the time series.</a:t>
            </a:r>
          </a:p>
        </p:txBody>
      </p:sp>
      <p:sp>
        <p:nvSpPr>
          <p:cNvPr id="4" name="Slide Number Placeholder 3"/>
          <p:cNvSpPr>
            <a:spLocks noGrp="1"/>
          </p:cNvSpPr>
          <p:nvPr>
            <p:ph type="sldNum" sz="quarter" idx="5"/>
          </p:nvPr>
        </p:nvSpPr>
        <p:spPr/>
        <p:txBody>
          <a:bodyPr/>
          <a:lstStyle/>
          <a:p>
            <a:fld id="{1DA9AEA1-D14C-4390-A07E-7D68CFD17B12}" type="slidenum">
              <a:rPr lang="en-US" smtClean="0"/>
              <a:t>66</a:t>
            </a:fld>
            <a:endParaRPr lang="en-US"/>
          </a:p>
        </p:txBody>
      </p:sp>
    </p:spTree>
    <p:extLst>
      <p:ext uri="{BB962C8B-B14F-4D97-AF65-F5344CB8AC3E}">
        <p14:creationId xmlns:p14="http://schemas.microsoft.com/office/powerpoint/2010/main" val="37684734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one difference here is that median CVs, regardless of sampling scenario, are all in excess of 0.2. This reflects the relatively rare occurrence of spotted seatrout in the electrofishing survey, as they are only the 18</a:t>
            </a:r>
            <a:r>
              <a:rPr lang="en-US" baseline="30000" dirty="0"/>
              <a:t>th</a:t>
            </a:r>
            <a:r>
              <a:rPr lang="en-US" dirty="0"/>
              <a:t> most common species in the survey.</a:t>
            </a:r>
          </a:p>
          <a:p>
            <a:endParaRPr lang="en-US" dirty="0"/>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67</a:t>
            </a:fld>
            <a:endParaRPr lang="en-US"/>
          </a:p>
        </p:txBody>
      </p:sp>
    </p:spTree>
    <p:extLst>
      <p:ext uri="{BB962C8B-B14F-4D97-AF65-F5344CB8AC3E}">
        <p14:creationId xmlns:p14="http://schemas.microsoft.com/office/powerpoint/2010/main" val="29897362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spotted seatrout seem to be fairly susceptible to changes in both survey design and sampling frequency with regards to median CV estimates with all design changes allowing for a &gt;20% reduction in sampling effort leads to greater than a 10% increase in median CV.</a:t>
            </a:r>
          </a:p>
          <a:p>
            <a:endParaRPr lang="en-US" dirty="0"/>
          </a:p>
          <a:p>
            <a:r>
              <a:rPr lang="en-US" dirty="0"/>
              <a:t>The best option appears to be maintaining year round sampling, while scaling back sampling frequency to 9 times a year for each strata</a:t>
            </a:r>
          </a:p>
        </p:txBody>
      </p:sp>
      <p:sp>
        <p:nvSpPr>
          <p:cNvPr id="4" name="Slide Number Placeholder 3"/>
          <p:cNvSpPr>
            <a:spLocks noGrp="1"/>
          </p:cNvSpPr>
          <p:nvPr>
            <p:ph type="sldNum" sz="quarter" idx="5"/>
          </p:nvPr>
        </p:nvSpPr>
        <p:spPr/>
        <p:txBody>
          <a:bodyPr/>
          <a:lstStyle/>
          <a:p>
            <a:fld id="{1DA9AEA1-D14C-4390-A07E-7D68CFD17B12}" type="slidenum">
              <a:rPr lang="en-US" smtClean="0"/>
              <a:t>68</a:t>
            </a:fld>
            <a:endParaRPr lang="en-US"/>
          </a:p>
        </p:txBody>
      </p:sp>
    </p:spTree>
    <p:extLst>
      <p:ext uri="{BB962C8B-B14F-4D97-AF65-F5344CB8AC3E}">
        <p14:creationId xmlns:p14="http://schemas.microsoft.com/office/powerpoint/2010/main" val="8471285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Striped bass are a fairly rare occurrence in the electrofishing survey, being the 26</a:t>
            </a:r>
            <a:r>
              <a:rPr lang="en-US" baseline="30000" dirty="0"/>
              <a:t>th</a:t>
            </a:r>
            <a:r>
              <a:rPr lang="en-US" dirty="0"/>
              <a:t> most common species. But even they show relative insensitivity to </a:t>
            </a:r>
            <a:r>
              <a:rPr lang="en-US" dirty="0" err="1"/>
              <a:t>surve</a:t>
            </a:r>
            <a:r>
              <a:rPr lang="en-US" dirty="0"/>
              <a:t> design changes with regards to relative abundance. </a:t>
            </a:r>
          </a:p>
        </p:txBody>
      </p:sp>
      <p:sp>
        <p:nvSpPr>
          <p:cNvPr id="4" name="Slide Number Placeholder 3"/>
          <p:cNvSpPr>
            <a:spLocks noGrp="1"/>
          </p:cNvSpPr>
          <p:nvPr>
            <p:ph type="sldNum" sz="quarter" idx="5"/>
          </p:nvPr>
        </p:nvSpPr>
        <p:spPr/>
        <p:txBody>
          <a:bodyPr/>
          <a:lstStyle/>
          <a:p>
            <a:fld id="{1DA9AEA1-D14C-4390-A07E-7D68CFD17B12}" type="slidenum">
              <a:rPr lang="en-US" smtClean="0"/>
              <a:t>70</a:t>
            </a:fld>
            <a:endParaRPr lang="en-US"/>
          </a:p>
        </p:txBody>
      </p:sp>
    </p:spTree>
    <p:extLst>
      <p:ext uri="{BB962C8B-B14F-4D97-AF65-F5344CB8AC3E}">
        <p14:creationId xmlns:p14="http://schemas.microsoft.com/office/powerpoint/2010/main" val="30528789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like Spotted Seatrout, median CVs, regardless of sampling scenario, are all in excess of 0.2. This reflects the relatively rare occurrence of striped bass in the electrofishing survey</a:t>
            </a:r>
          </a:p>
        </p:txBody>
      </p:sp>
      <p:sp>
        <p:nvSpPr>
          <p:cNvPr id="4" name="Slide Number Placeholder 3"/>
          <p:cNvSpPr>
            <a:spLocks noGrp="1"/>
          </p:cNvSpPr>
          <p:nvPr>
            <p:ph type="sldNum" sz="quarter" idx="5"/>
          </p:nvPr>
        </p:nvSpPr>
        <p:spPr/>
        <p:txBody>
          <a:bodyPr/>
          <a:lstStyle/>
          <a:p>
            <a:fld id="{1DA9AEA1-D14C-4390-A07E-7D68CFD17B12}" type="slidenum">
              <a:rPr lang="en-US" smtClean="0"/>
              <a:t>71</a:t>
            </a:fld>
            <a:endParaRPr lang="en-US"/>
          </a:p>
        </p:txBody>
      </p:sp>
    </p:spTree>
    <p:extLst>
      <p:ext uri="{BB962C8B-B14F-4D97-AF65-F5344CB8AC3E}">
        <p14:creationId xmlns:p14="http://schemas.microsoft.com/office/powerpoint/2010/main" val="13986436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how the median CV changes across all 29 species for which we have averaged catching &gt;50 individuals annually, the lower sampling effort relative to the trammel net survey becomes apparent. </a:t>
            </a:r>
          </a:p>
        </p:txBody>
      </p:sp>
      <p:sp>
        <p:nvSpPr>
          <p:cNvPr id="4" name="Slide Number Placeholder 3"/>
          <p:cNvSpPr>
            <a:spLocks noGrp="1"/>
          </p:cNvSpPr>
          <p:nvPr>
            <p:ph type="sldNum" sz="quarter" idx="5"/>
          </p:nvPr>
        </p:nvSpPr>
        <p:spPr/>
        <p:txBody>
          <a:bodyPr/>
          <a:lstStyle/>
          <a:p>
            <a:fld id="{1DA9AEA1-D14C-4390-A07E-7D68CFD17B12}" type="slidenum">
              <a:rPr lang="en-US" smtClean="0"/>
              <a:t>73</a:t>
            </a:fld>
            <a:endParaRPr lang="en-US"/>
          </a:p>
        </p:txBody>
      </p:sp>
    </p:spTree>
    <p:extLst>
      <p:ext uri="{BB962C8B-B14F-4D97-AF65-F5344CB8AC3E}">
        <p14:creationId xmlns:p14="http://schemas.microsoft.com/office/powerpoint/2010/main" val="2296278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a:solidFill>
                  <a:schemeClr val="tx1"/>
                </a:solidFill>
                <a:effectLst/>
                <a:latin typeface="+mn-lt"/>
                <a:ea typeface="+mn-ea"/>
                <a:cs typeface="+mn-cs"/>
              </a:rPr>
              <a:t>Adult Red Drum and Shark Longline Survey</a:t>
            </a:r>
            <a:r>
              <a:rPr lang="en-US" sz="1200" b="0" i="0" kern="1200" dirty="0">
                <a:solidFill>
                  <a:schemeClr val="tx1"/>
                </a:solidFill>
                <a:effectLst/>
                <a:latin typeface="+mn-lt"/>
                <a:ea typeface="+mn-ea"/>
                <a:cs typeface="+mn-cs"/>
              </a:rPr>
              <a:t> – Now we transition to our seasonal surveys, the 1</a:t>
            </a:r>
            <a:r>
              <a:rPr lang="en-US" sz="1200" b="0" i="0" kern="1200" baseline="30000" dirty="0">
                <a:solidFill>
                  <a:schemeClr val="tx1"/>
                </a:solidFill>
                <a:effectLst/>
                <a:latin typeface="+mn-lt"/>
                <a:ea typeface="+mn-ea"/>
                <a:cs typeface="+mn-cs"/>
              </a:rPr>
              <a:t>st</a:t>
            </a:r>
            <a:r>
              <a:rPr lang="en-US" sz="1200" b="0" i="0" kern="1200" dirty="0">
                <a:solidFill>
                  <a:schemeClr val="tx1"/>
                </a:solidFill>
                <a:effectLst/>
                <a:latin typeface="+mn-lt"/>
                <a:ea typeface="+mn-ea"/>
                <a:cs typeface="+mn-cs"/>
              </a:rPr>
              <a:t> of which is our adult red drum and shark longline survey. Though the forerunner of this survey began in the 1990s, the survey was re-designed to its current form in 2007. The survey is performed during the fall (mid-August to early-December) each year to monitor adult Red Drum and coastal shark populations. This survey, is funded by several different funding sources, including federal SEAMAP-SA funding, SRFAC funding, and funding from our Red Drum License plate sales.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45423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several scenarios allow for &lt;10% increase in median CV, the most promising of which that allows us to achieve a 20-40% reduction in sampling effort being to reduce the sampling season to March-November and sample every strata monthly during this period</a:t>
            </a:r>
          </a:p>
        </p:txBody>
      </p:sp>
      <p:sp>
        <p:nvSpPr>
          <p:cNvPr id="4" name="Slide Number Placeholder 3"/>
          <p:cNvSpPr>
            <a:spLocks noGrp="1"/>
          </p:cNvSpPr>
          <p:nvPr>
            <p:ph type="sldNum" sz="quarter" idx="5"/>
          </p:nvPr>
        </p:nvSpPr>
        <p:spPr/>
        <p:txBody>
          <a:bodyPr/>
          <a:lstStyle/>
          <a:p>
            <a:fld id="{1DA9AEA1-D14C-4390-A07E-7D68CFD17B12}" type="slidenum">
              <a:rPr lang="en-US" smtClean="0"/>
              <a:t>74</a:t>
            </a:fld>
            <a:endParaRPr lang="en-US"/>
          </a:p>
        </p:txBody>
      </p:sp>
    </p:spTree>
    <p:extLst>
      <p:ext uri="{BB962C8B-B14F-4D97-AF65-F5344CB8AC3E}">
        <p14:creationId xmlns:p14="http://schemas.microsoft.com/office/powerpoint/2010/main" val="30212698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better success if the goal is to maintain our median CV across select species below the magic 0.2 level. Here, most different survey design changes will allow us to maintain across species CVs below 0.2, while reducing sampling effort.</a:t>
            </a:r>
          </a:p>
        </p:txBody>
      </p:sp>
      <p:sp>
        <p:nvSpPr>
          <p:cNvPr id="4" name="Slide Number Placeholder 3"/>
          <p:cNvSpPr>
            <a:spLocks noGrp="1"/>
          </p:cNvSpPr>
          <p:nvPr>
            <p:ph type="sldNum" sz="quarter" idx="5"/>
          </p:nvPr>
        </p:nvSpPr>
        <p:spPr/>
        <p:txBody>
          <a:bodyPr/>
          <a:lstStyle/>
          <a:p>
            <a:fld id="{1DA9AEA1-D14C-4390-A07E-7D68CFD17B12}" type="slidenum">
              <a:rPr lang="en-US" smtClean="0"/>
              <a:t>75</a:t>
            </a:fld>
            <a:endParaRPr lang="en-US"/>
          </a:p>
        </p:txBody>
      </p:sp>
    </p:spTree>
    <p:extLst>
      <p:ext uri="{BB962C8B-B14F-4D97-AF65-F5344CB8AC3E}">
        <p14:creationId xmlns:p14="http://schemas.microsoft.com/office/powerpoint/2010/main" val="2677107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rPr>
              <a:t>COASTSPAN / IJ Survey </a:t>
            </a:r>
            <a:r>
              <a:rPr lang="en-US" sz="1200" b="0" i="0" kern="1200" dirty="0">
                <a:solidFill>
                  <a:schemeClr val="tx1"/>
                </a:solidFill>
                <a:effectLst/>
                <a:latin typeface="+mn-lt"/>
                <a:ea typeface="+mn-ea"/>
                <a:cs typeface="+mn-cs"/>
              </a:rPr>
              <a:t>– Next, we have the seasonal Cooperative Atlantic States Shark Pupping and Nursery Survey, which began in 1998. This survey samples in three South Carolina estuaries: Bulls Bay, North Edisto River, and Saint Helena Sound, where it targets young-of-year sharks that use the estuaries as primary and secondary nursery grounds. The main goal of the survey is to determine the relative abundance, distribution and migration of the sharks using these areas through longline, drumline, and gillnet sampling. This survey is seasonal in nature, operating from late-April to early-August annually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816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rPr>
              <a:t>Estuarine Trawl Survey </a:t>
            </a:r>
            <a:r>
              <a:rPr lang="en-US" sz="1200" b="0" i="0" kern="1200" dirty="0">
                <a:solidFill>
                  <a:schemeClr val="tx1"/>
                </a:solidFill>
                <a:effectLst/>
                <a:latin typeface="+mn-lt"/>
                <a:ea typeface="+mn-ea"/>
                <a:cs typeface="+mn-cs"/>
              </a:rPr>
              <a:t>– The Crustacean Research Section of SCDNR performs a trawl survey in South Carolina waters to monitor populations of commercially important shrimps and crabs. Beginning in 2011, bycatch of fish that occur via the trawl, at select stations, have been counted and measured monthly, contributing valuable information on small juvenile fishes and several species, such as weakfish, that are rarely encountered by our other surveys. Though annual in nature, this survey has much less sampling effort than our trammel net and electrofishing surveys.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489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question becomes, where can we reduce effort?</a:t>
            </a:r>
          </a:p>
          <a:p>
            <a:endParaRPr lang="en-US" dirty="0"/>
          </a:p>
          <a:p>
            <a:r>
              <a:rPr lang="en-US" dirty="0"/>
              <a:t>One option is to reduce effort in seasonal surveys and limited effort year round surveys. This would mean reducing effort associated with the adult red drum and shark longline survey, the COASTSPAN Survey, or the Estuarine Trawl Survey.</a:t>
            </a:r>
          </a:p>
          <a:p>
            <a:endParaRPr lang="en-US" dirty="0"/>
          </a:p>
          <a:p>
            <a:r>
              <a:rPr lang="en-US" dirty="0"/>
              <a:t>Other option is to reduce effort in our high effort, year-round surveys. This would mean reducing effort in the trammel net and electrofishing surveys.</a:t>
            </a:r>
          </a:p>
          <a:p>
            <a:endParaRPr lang="en-US" dirty="0"/>
          </a:p>
          <a:p>
            <a:r>
              <a:rPr lang="en-US" dirty="0"/>
              <a:t>In my mind, we have the most scope for decreasing effort, without negatively impacting our ability to detect trends in relative abundance via reductions in effort associated with the trammel net, and to a somewhat lesser extent, the electrofishing survey. I would not want to see us cut our seasonal surveys or our efforts with regards to the estuarine trawl survey currently.</a:t>
            </a:r>
          </a:p>
        </p:txBody>
      </p:sp>
      <p:sp>
        <p:nvSpPr>
          <p:cNvPr id="4" name="Slide Number Placeholder 3"/>
          <p:cNvSpPr>
            <a:spLocks noGrp="1"/>
          </p:cNvSpPr>
          <p:nvPr>
            <p:ph type="sldNum" sz="quarter" idx="5"/>
          </p:nvPr>
        </p:nvSpPr>
        <p:spPr/>
        <p:txBody>
          <a:bodyPr/>
          <a:lstStyle/>
          <a:p>
            <a:fld id="{1DA9AEA1-D14C-4390-A07E-7D68CFD17B12}" type="slidenum">
              <a:rPr lang="en-US" smtClean="0"/>
              <a:t>10</a:t>
            </a:fld>
            <a:endParaRPr lang="en-US"/>
          </a:p>
        </p:txBody>
      </p:sp>
    </p:spTree>
    <p:extLst>
      <p:ext uri="{BB962C8B-B14F-4D97-AF65-F5344CB8AC3E}">
        <p14:creationId xmlns:p14="http://schemas.microsoft.com/office/powerpoint/2010/main" val="322626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6492875"/>
            <a:ext cx="12192000"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ctrTitle"/>
          </p:nvPr>
        </p:nvSpPr>
        <p:spPr>
          <a:xfrm>
            <a:off x="1524000" y="1122363"/>
            <a:ext cx="9144000" cy="2387600"/>
          </a:xfrm>
        </p:spPr>
        <p:txBody>
          <a:bodyPr anchor="b"/>
          <a:lstStyle>
            <a:lvl1pPr algn="ctr">
              <a:defRPr sz="6000" b="1"/>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0" y="6492875"/>
            <a:ext cx="2743200" cy="365125"/>
          </a:xfrm>
        </p:spPr>
        <p:txBody>
          <a:bodyPr/>
          <a:lstStyle>
            <a:lvl1pPr>
              <a:defRPr sz="1800">
                <a:solidFill>
                  <a:schemeClr val="bg1"/>
                </a:solidFill>
              </a:defRPr>
            </a:lvl1pPr>
          </a:lstStyle>
          <a:p>
            <a:fld id="{3635FE72-F53A-45CA-AC8A-3CA78E82F266}" type="datetime1">
              <a:rPr lang="en-US" smtClean="0"/>
              <a:t>5/4/2020</a:t>
            </a:fld>
            <a:endParaRPr lang="en-US" dirty="0"/>
          </a:p>
        </p:txBody>
      </p:sp>
      <p:sp>
        <p:nvSpPr>
          <p:cNvPr id="5" name="Footer Placeholder 4"/>
          <p:cNvSpPr>
            <a:spLocks noGrp="1"/>
          </p:cNvSpPr>
          <p:nvPr>
            <p:ph type="ftr" sz="quarter" idx="11"/>
          </p:nvPr>
        </p:nvSpPr>
        <p:spPr>
          <a:xfrm>
            <a:off x="4038600" y="6492875"/>
            <a:ext cx="4114800" cy="365125"/>
          </a:xfrm>
        </p:spPr>
        <p:txBody>
          <a:bodyPr/>
          <a:lstStyle>
            <a:lvl1pPr>
              <a:defRPr sz="1800">
                <a:solidFill>
                  <a:schemeClr val="bg1"/>
                </a:solidFill>
              </a:defRPr>
            </a:lvl1pPr>
          </a:lstStyle>
          <a:p>
            <a:r>
              <a:rPr lang="en-US"/>
              <a:t>Social and Economic Concerns of Fisheries</a:t>
            </a:r>
          </a:p>
        </p:txBody>
      </p:sp>
      <p:sp>
        <p:nvSpPr>
          <p:cNvPr id="6" name="Slide Number Placeholder 5"/>
          <p:cNvSpPr>
            <a:spLocks noGrp="1"/>
          </p:cNvSpPr>
          <p:nvPr>
            <p:ph type="sldNum" sz="quarter" idx="12"/>
          </p:nvPr>
        </p:nvSpPr>
        <p:spPr>
          <a:xfrm>
            <a:off x="9448800" y="6492875"/>
            <a:ext cx="2743200" cy="365125"/>
          </a:xfrm>
        </p:spPr>
        <p:txBody>
          <a:bodyPr/>
          <a:lstStyle>
            <a:lvl1pPr>
              <a:defRPr sz="1800">
                <a:solidFill>
                  <a:schemeClr val="bg1"/>
                </a:solidFill>
              </a:defRPr>
            </a:lvl1pPr>
          </a:lstStyle>
          <a:p>
            <a:fld id="{B6B9A7AF-EA1A-4028-9F33-FABD453E4B08}" type="slidenum">
              <a:rPr lang="en-US" smtClean="0"/>
              <a:pPr/>
              <a:t>‹#›</a:t>
            </a:fld>
            <a:endParaRPr lang="en-US"/>
          </a:p>
        </p:txBody>
      </p:sp>
    </p:spTree>
    <p:extLst>
      <p:ext uri="{BB962C8B-B14F-4D97-AF65-F5344CB8AC3E}">
        <p14:creationId xmlns:p14="http://schemas.microsoft.com/office/powerpoint/2010/main" val="193586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824BD4-5DC7-42AD-8CB0-D601D66D6C9D}" type="datetime1">
              <a:rPr lang="en-US" smtClean="0"/>
              <a:t>5/4/2020</a:t>
            </a:fld>
            <a:endParaRPr lang="en-US"/>
          </a:p>
        </p:txBody>
      </p:sp>
      <p:sp>
        <p:nvSpPr>
          <p:cNvPr id="5" name="Footer Placeholder 4"/>
          <p:cNvSpPr>
            <a:spLocks noGrp="1"/>
          </p:cNvSpPr>
          <p:nvPr>
            <p:ph type="ftr" sz="quarter" idx="11"/>
          </p:nvPr>
        </p:nvSpPr>
        <p:spPr/>
        <p:txBody>
          <a:bodyPr/>
          <a:lstStyle/>
          <a:p>
            <a:r>
              <a:rPr lang="en-US"/>
              <a:t>Social and Economic Concerns of Fisheries</a:t>
            </a:r>
          </a:p>
        </p:txBody>
      </p:sp>
      <p:sp>
        <p:nvSpPr>
          <p:cNvPr id="6" name="Slide Number Placeholder 5"/>
          <p:cNvSpPr>
            <a:spLocks noGrp="1"/>
          </p:cNvSpPr>
          <p:nvPr>
            <p:ph type="sldNum" sz="quarter" idx="12"/>
          </p:nvPr>
        </p:nvSpPr>
        <p:spPr/>
        <p:txBody>
          <a:bodyPr/>
          <a:lstStyle/>
          <a:p>
            <a:fld id="{B6B9A7AF-EA1A-4028-9F33-FABD453E4B08}" type="slidenum">
              <a:rPr lang="en-US" smtClean="0"/>
              <a:t>‹#›</a:t>
            </a:fld>
            <a:endParaRPr lang="en-US"/>
          </a:p>
        </p:txBody>
      </p:sp>
    </p:spTree>
    <p:extLst>
      <p:ext uri="{BB962C8B-B14F-4D97-AF65-F5344CB8AC3E}">
        <p14:creationId xmlns:p14="http://schemas.microsoft.com/office/powerpoint/2010/main" val="1904184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E634E6-C4F5-43AD-BA11-5E5E48DA23D4}" type="datetime1">
              <a:rPr lang="en-US" smtClean="0"/>
              <a:t>5/4/2020</a:t>
            </a:fld>
            <a:endParaRPr lang="en-US"/>
          </a:p>
        </p:txBody>
      </p:sp>
      <p:sp>
        <p:nvSpPr>
          <p:cNvPr id="5" name="Footer Placeholder 4"/>
          <p:cNvSpPr>
            <a:spLocks noGrp="1"/>
          </p:cNvSpPr>
          <p:nvPr>
            <p:ph type="ftr" sz="quarter" idx="11"/>
          </p:nvPr>
        </p:nvSpPr>
        <p:spPr/>
        <p:txBody>
          <a:bodyPr/>
          <a:lstStyle/>
          <a:p>
            <a:r>
              <a:rPr lang="en-US"/>
              <a:t>Social and Economic Concerns of Fisheries</a:t>
            </a:r>
          </a:p>
        </p:txBody>
      </p:sp>
      <p:sp>
        <p:nvSpPr>
          <p:cNvPr id="6" name="Slide Number Placeholder 5"/>
          <p:cNvSpPr>
            <a:spLocks noGrp="1"/>
          </p:cNvSpPr>
          <p:nvPr>
            <p:ph type="sldNum" sz="quarter" idx="12"/>
          </p:nvPr>
        </p:nvSpPr>
        <p:spPr/>
        <p:txBody>
          <a:bodyPr/>
          <a:lstStyle/>
          <a:p>
            <a:fld id="{B6B9A7AF-EA1A-4028-9F33-FABD453E4B08}" type="slidenum">
              <a:rPr lang="en-US" smtClean="0"/>
              <a:t>‹#›</a:t>
            </a:fld>
            <a:endParaRPr lang="en-US"/>
          </a:p>
        </p:txBody>
      </p:sp>
    </p:spTree>
    <p:extLst>
      <p:ext uri="{BB962C8B-B14F-4D97-AF65-F5344CB8AC3E}">
        <p14:creationId xmlns:p14="http://schemas.microsoft.com/office/powerpoint/2010/main" val="3521124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6492875"/>
            <a:ext cx="12192000"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152400" y="320675"/>
            <a:ext cx="11887200" cy="1325563"/>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152400" y="1825625"/>
            <a:ext cx="11887200" cy="4495662"/>
          </a:xfrm>
        </p:spPr>
        <p:txBody>
          <a:bodyPr/>
          <a:lstStyle>
            <a:lvl1pPr marL="0" indent="0">
              <a:buFontTx/>
              <a:buNone/>
              <a:defRPr/>
            </a:lvl1pPr>
            <a:lvl2pPr marL="457200" indent="0">
              <a:buFontTx/>
              <a:buNone/>
              <a:defRPr sz="2600"/>
            </a:lvl2pPr>
            <a:lvl3pPr marL="914400" indent="0">
              <a:buFontTx/>
              <a:buNone/>
              <a:defRPr sz="2400"/>
            </a:lvl3pPr>
            <a:lvl4pPr marL="1371600" indent="0">
              <a:buFontTx/>
              <a:buNone/>
              <a:defRPr sz="2200"/>
            </a:lvl4pPr>
            <a:lvl5pPr marL="1828800" indent="0">
              <a:buFontTx/>
              <a:buNone/>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0" y="6492875"/>
            <a:ext cx="2743200" cy="365125"/>
          </a:xfrm>
        </p:spPr>
        <p:txBody>
          <a:bodyPr/>
          <a:lstStyle>
            <a:lvl1pPr>
              <a:defRPr sz="1800">
                <a:solidFill>
                  <a:schemeClr val="bg1"/>
                </a:solidFill>
              </a:defRPr>
            </a:lvl1pPr>
          </a:lstStyle>
          <a:p>
            <a:fld id="{CE965FCA-CE79-4EA7-81A2-6189CC51BFB5}" type="datetime1">
              <a:rPr lang="en-US" smtClean="0"/>
              <a:t>5/4/2020</a:t>
            </a:fld>
            <a:endParaRPr lang="en-US"/>
          </a:p>
        </p:txBody>
      </p:sp>
      <p:sp>
        <p:nvSpPr>
          <p:cNvPr id="5" name="Footer Placeholder 4"/>
          <p:cNvSpPr>
            <a:spLocks noGrp="1"/>
          </p:cNvSpPr>
          <p:nvPr>
            <p:ph type="ftr" sz="quarter" idx="11"/>
          </p:nvPr>
        </p:nvSpPr>
        <p:spPr>
          <a:xfrm>
            <a:off x="3352800" y="6492875"/>
            <a:ext cx="5486400" cy="365125"/>
          </a:xfrm>
        </p:spPr>
        <p:txBody>
          <a:bodyPr/>
          <a:lstStyle>
            <a:lvl1pPr>
              <a:defRPr sz="1800">
                <a:solidFill>
                  <a:schemeClr val="bg1"/>
                </a:solidFill>
              </a:defRPr>
            </a:lvl1pPr>
          </a:lstStyle>
          <a:p>
            <a:r>
              <a:rPr lang="en-US"/>
              <a:t>Social and Economic Concerns of Fisheries</a:t>
            </a:r>
          </a:p>
        </p:txBody>
      </p:sp>
      <p:sp>
        <p:nvSpPr>
          <p:cNvPr id="6" name="Slide Number Placeholder 5"/>
          <p:cNvSpPr>
            <a:spLocks noGrp="1"/>
          </p:cNvSpPr>
          <p:nvPr>
            <p:ph type="sldNum" sz="quarter" idx="12"/>
          </p:nvPr>
        </p:nvSpPr>
        <p:spPr>
          <a:xfrm>
            <a:off x="9448800" y="6492875"/>
            <a:ext cx="2743200" cy="365125"/>
          </a:xfrm>
        </p:spPr>
        <p:txBody>
          <a:bodyPr/>
          <a:lstStyle>
            <a:lvl1pPr>
              <a:defRPr sz="1800">
                <a:solidFill>
                  <a:schemeClr val="bg1"/>
                </a:solidFill>
              </a:defRPr>
            </a:lvl1pPr>
          </a:lstStyle>
          <a:p>
            <a:fld id="{B6B9A7AF-EA1A-4028-9F33-FABD453E4B08}" type="slidenum">
              <a:rPr lang="en-US" smtClean="0"/>
              <a:pPr/>
              <a:t>‹#›</a:t>
            </a:fld>
            <a:endParaRPr lang="en-US"/>
          </a:p>
        </p:txBody>
      </p:sp>
    </p:spTree>
    <p:extLst>
      <p:ext uri="{BB962C8B-B14F-4D97-AF65-F5344CB8AC3E}">
        <p14:creationId xmlns:p14="http://schemas.microsoft.com/office/powerpoint/2010/main" val="2202922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0" y="6492875"/>
            <a:ext cx="12192000"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831850" y="1709738"/>
            <a:ext cx="10515600" cy="2852737"/>
          </a:xfrm>
        </p:spPr>
        <p:txBody>
          <a:bodyPr anchor="b"/>
          <a:lstStyle>
            <a:lvl1pPr>
              <a:defRPr sz="6000" b="1"/>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0" y="6492875"/>
            <a:ext cx="2743200" cy="365125"/>
          </a:xfrm>
        </p:spPr>
        <p:txBody>
          <a:bodyPr/>
          <a:lstStyle>
            <a:lvl1pPr>
              <a:defRPr sz="1800">
                <a:solidFill>
                  <a:schemeClr val="bg1"/>
                </a:solidFill>
              </a:defRPr>
            </a:lvl1pPr>
          </a:lstStyle>
          <a:p>
            <a:fld id="{CEFB6DAF-9AAD-4B7E-BCFB-FEE35ACF6DD8}" type="datetime1">
              <a:rPr lang="en-US" smtClean="0"/>
              <a:t>5/4/2020</a:t>
            </a:fld>
            <a:endParaRPr lang="en-US"/>
          </a:p>
        </p:txBody>
      </p:sp>
      <p:sp>
        <p:nvSpPr>
          <p:cNvPr id="5" name="Footer Placeholder 4"/>
          <p:cNvSpPr>
            <a:spLocks noGrp="1"/>
          </p:cNvSpPr>
          <p:nvPr>
            <p:ph type="ftr" sz="quarter" idx="11"/>
          </p:nvPr>
        </p:nvSpPr>
        <p:spPr>
          <a:xfrm>
            <a:off x="3352800" y="6492875"/>
            <a:ext cx="5486400" cy="365125"/>
          </a:xfrm>
        </p:spPr>
        <p:txBody>
          <a:bodyPr/>
          <a:lstStyle>
            <a:lvl1pPr>
              <a:defRPr sz="1800">
                <a:solidFill>
                  <a:schemeClr val="bg1"/>
                </a:solidFill>
              </a:defRPr>
            </a:lvl1pPr>
          </a:lstStyle>
          <a:p>
            <a:r>
              <a:rPr lang="en-US"/>
              <a:t>Social and Economic Concerns of Fisheries</a:t>
            </a:r>
            <a:endParaRPr lang="en-US" dirty="0"/>
          </a:p>
        </p:txBody>
      </p:sp>
      <p:sp>
        <p:nvSpPr>
          <p:cNvPr id="6" name="Slide Number Placeholder 5"/>
          <p:cNvSpPr>
            <a:spLocks noGrp="1"/>
          </p:cNvSpPr>
          <p:nvPr>
            <p:ph type="sldNum" sz="quarter" idx="12"/>
          </p:nvPr>
        </p:nvSpPr>
        <p:spPr>
          <a:xfrm>
            <a:off x="9448800" y="6492875"/>
            <a:ext cx="2743200" cy="365125"/>
          </a:xfrm>
        </p:spPr>
        <p:txBody>
          <a:bodyPr/>
          <a:lstStyle>
            <a:lvl1pPr>
              <a:defRPr sz="1800">
                <a:solidFill>
                  <a:schemeClr val="bg1"/>
                </a:solidFill>
              </a:defRPr>
            </a:lvl1pPr>
          </a:lstStyle>
          <a:p>
            <a:fld id="{B6B9A7AF-EA1A-4028-9F33-FABD453E4B08}" type="slidenum">
              <a:rPr lang="en-US" smtClean="0"/>
              <a:pPr/>
              <a:t>‹#›</a:t>
            </a:fld>
            <a:endParaRPr lang="en-US"/>
          </a:p>
        </p:txBody>
      </p:sp>
    </p:spTree>
    <p:extLst>
      <p:ext uri="{BB962C8B-B14F-4D97-AF65-F5344CB8AC3E}">
        <p14:creationId xmlns:p14="http://schemas.microsoft.com/office/powerpoint/2010/main" val="408093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6492875"/>
            <a:ext cx="12192000"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152400" y="320675"/>
            <a:ext cx="11887200" cy="1325563"/>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152400" y="1825625"/>
            <a:ext cx="5867400" cy="4495662"/>
          </a:xfrm>
        </p:spPr>
        <p:txBody>
          <a:bodyPr/>
          <a:lstStyle>
            <a:lvl1pPr marL="0" indent="0">
              <a:buFontTx/>
              <a:buNone/>
              <a:defRPr/>
            </a:lvl1pPr>
            <a:lvl2pPr marL="457200" indent="0">
              <a:buFontTx/>
              <a:buNone/>
              <a:defRPr sz="2600"/>
            </a:lvl2pPr>
            <a:lvl3pPr marL="914400" indent="0">
              <a:buFontTx/>
              <a:buNone/>
              <a:defRPr sz="2400"/>
            </a:lvl3pPr>
            <a:lvl4pPr marL="1371600" indent="0">
              <a:buFontTx/>
              <a:buNone/>
              <a:defRPr sz="2200"/>
            </a:lvl4pPr>
            <a:lvl5pPr marL="1828800" indent="0">
              <a:buFontTx/>
              <a:buNone/>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867400" cy="4495662"/>
          </a:xfrm>
        </p:spPr>
        <p:txBody>
          <a:bodyPr/>
          <a:lstStyle>
            <a:lvl1pPr marL="0" indent="0">
              <a:buFontTx/>
              <a:buNone/>
              <a:defRPr/>
            </a:lvl1pPr>
            <a:lvl2pPr marL="457200" indent="0">
              <a:buFontTx/>
              <a:buNone/>
              <a:defRPr sz="2600"/>
            </a:lvl2pPr>
            <a:lvl3pPr marL="914400" indent="0">
              <a:buFontTx/>
              <a:buNone/>
              <a:defRPr sz="2400"/>
            </a:lvl3pPr>
            <a:lvl4pPr marL="1371600" indent="0">
              <a:buFontTx/>
              <a:buNone/>
              <a:defRPr sz="2200"/>
            </a:lvl4pPr>
            <a:lvl5pPr marL="1828800" indent="0">
              <a:buFontTx/>
              <a:buNone/>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0" y="6492875"/>
            <a:ext cx="2743200" cy="365125"/>
          </a:xfrm>
        </p:spPr>
        <p:txBody>
          <a:bodyPr/>
          <a:lstStyle>
            <a:lvl1pPr>
              <a:defRPr sz="1800">
                <a:solidFill>
                  <a:schemeClr val="bg1"/>
                </a:solidFill>
              </a:defRPr>
            </a:lvl1pPr>
          </a:lstStyle>
          <a:p>
            <a:fld id="{F37411AC-EB99-4D83-9F8C-A1C48ADBFF18}" type="datetime1">
              <a:rPr lang="en-US" smtClean="0"/>
              <a:t>5/4/2020</a:t>
            </a:fld>
            <a:endParaRPr lang="en-US"/>
          </a:p>
        </p:txBody>
      </p:sp>
      <p:sp>
        <p:nvSpPr>
          <p:cNvPr id="6" name="Footer Placeholder 5"/>
          <p:cNvSpPr>
            <a:spLocks noGrp="1"/>
          </p:cNvSpPr>
          <p:nvPr>
            <p:ph type="ftr" sz="quarter" idx="11"/>
          </p:nvPr>
        </p:nvSpPr>
        <p:spPr>
          <a:xfrm>
            <a:off x="3352800" y="6492875"/>
            <a:ext cx="5486400" cy="365125"/>
          </a:xfrm>
        </p:spPr>
        <p:txBody>
          <a:bodyPr/>
          <a:lstStyle>
            <a:lvl1pPr>
              <a:defRPr sz="1800">
                <a:solidFill>
                  <a:schemeClr val="bg1"/>
                </a:solidFill>
              </a:defRPr>
            </a:lvl1pPr>
          </a:lstStyle>
          <a:p>
            <a:r>
              <a:rPr lang="en-US"/>
              <a:t>Social and Economic Concerns of Fisheries</a:t>
            </a:r>
            <a:endParaRPr lang="en-US" dirty="0"/>
          </a:p>
        </p:txBody>
      </p:sp>
      <p:sp>
        <p:nvSpPr>
          <p:cNvPr id="7" name="Slide Number Placeholder 6"/>
          <p:cNvSpPr>
            <a:spLocks noGrp="1"/>
          </p:cNvSpPr>
          <p:nvPr>
            <p:ph type="sldNum" sz="quarter" idx="12"/>
          </p:nvPr>
        </p:nvSpPr>
        <p:spPr>
          <a:xfrm>
            <a:off x="9448800" y="6492875"/>
            <a:ext cx="2743200" cy="365125"/>
          </a:xfrm>
        </p:spPr>
        <p:txBody>
          <a:bodyPr/>
          <a:lstStyle>
            <a:lvl1pPr>
              <a:defRPr sz="1800">
                <a:solidFill>
                  <a:schemeClr val="bg1"/>
                </a:solidFill>
              </a:defRPr>
            </a:lvl1pPr>
          </a:lstStyle>
          <a:p>
            <a:fld id="{B6B9A7AF-EA1A-4028-9F33-FABD453E4B08}" type="slidenum">
              <a:rPr lang="en-US" smtClean="0"/>
              <a:pPr/>
              <a:t>‹#›</a:t>
            </a:fld>
            <a:endParaRPr lang="en-US"/>
          </a:p>
        </p:txBody>
      </p:sp>
    </p:spTree>
    <p:extLst>
      <p:ext uri="{BB962C8B-B14F-4D97-AF65-F5344CB8AC3E}">
        <p14:creationId xmlns:p14="http://schemas.microsoft.com/office/powerpoint/2010/main" val="262575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3635AE-B86D-454B-94B8-25F0537156F9}" type="datetime1">
              <a:rPr lang="en-US" smtClean="0"/>
              <a:t>5/4/2020</a:t>
            </a:fld>
            <a:endParaRPr lang="en-US"/>
          </a:p>
        </p:txBody>
      </p:sp>
      <p:sp>
        <p:nvSpPr>
          <p:cNvPr id="8" name="Footer Placeholder 7"/>
          <p:cNvSpPr>
            <a:spLocks noGrp="1"/>
          </p:cNvSpPr>
          <p:nvPr>
            <p:ph type="ftr" sz="quarter" idx="11"/>
          </p:nvPr>
        </p:nvSpPr>
        <p:spPr/>
        <p:txBody>
          <a:bodyPr/>
          <a:lstStyle/>
          <a:p>
            <a:r>
              <a:rPr lang="en-US"/>
              <a:t>Social and Economic Concerns of Fisheries</a:t>
            </a:r>
          </a:p>
        </p:txBody>
      </p:sp>
      <p:sp>
        <p:nvSpPr>
          <p:cNvPr id="9" name="Slide Number Placeholder 8"/>
          <p:cNvSpPr>
            <a:spLocks noGrp="1"/>
          </p:cNvSpPr>
          <p:nvPr>
            <p:ph type="sldNum" sz="quarter" idx="12"/>
          </p:nvPr>
        </p:nvSpPr>
        <p:spPr/>
        <p:txBody>
          <a:bodyPr/>
          <a:lstStyle/>
          <a:p>
            <a:fld id="{B6B9A7AF-EA1A-4028-9F33-FABD453E4B08}" type="slidenum">
              <a:rPr lang="en-US" smtClean="0"/>
              <a:t>‹#›</a:t>
            </a:fld>
            <a:endParaRPr lang="en-US"/>
          </a:p>
        </p:txBody>
      </p:sp>
    </p:spTree>
    <p:extLst>
      <p:ext uri="{BB962C8B-B14F-4D97-AF65-F5344CB8AC3E}">
        <p14:creationId xmlns:p14="http://schemas.microsoft.com/office/powerpoint/2010/main" val="397955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6492875"/>
            <a:ext cx="12192000"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152400" y="245856"/>
            <a:ext cx="11887200" cy="1325563"/>
          </a:xfrm>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0" y="6492875"/>
            <a:ext cx="2743200" cy="365125"/>
          </a:xfrm>
        </p:spPr>
        <p:txBody>
          <a:bodyPr/>
          <a:lstStyle>
            <a:lvl1pPr>
              <a:defRPr sz="1800">
                <a:solidFill>
                  <a:schemeClr val="bg1"/>
                </a:solidFill>
              </a:defRPr>
            </a:lvl1pPr>
          </a:lstStyle>
          <a:p>
            <a:fld id="{9DE222DC-4089-4C76-8603-3C1EDC0F089B}" type="datetime1">
              <a:rPr lang="en-US" smtClean="0"/>
              <a:t>5/4/2020</a:t>
            </a:fld>
            <a:endParaRPr lang="en-US"/>
          </a:p>
        </p:txBody>
      </p:sp>
      <p:sp>
        <p:nvSpPr>
          <p:cNvPr id="4" name="Footer Placeholder 3"/>
          <p:cNvSpPr>
            <a:spLocks noGrp="1"/>
          </p:cNvSpPr>
          <p:nvPr>
            <p:ph type="ftr" sz="quarter" idx="11"/>
          </p:nvPr>
        </p:nvSpPr>
        <p:spPr>
          <a:xfrm>
            <a:off x="3352800" y="6492875"/>
            <a:ext cx="5486400" cy="365125"/>
          </a:xfrm>
        </p:spPr>
        <p:txBody>
          <a:bodyPr/>
          <a:lstStyle>
            <a:lvl1pPr>
              <a:defRPr sz="1800">
                <a:solidFill>
                  <a:schemeClr val="bg1"/>
                </a:solidFill>
              </a:defRPr>
            </a:lvl1pPr>
          </a:lstStyle>
          <a:p>
            <a:r>
              <a:rPr lang="en-US"/>
              <a:t>Social and Economic Concerns of Fisheries</a:t>
            </a:r>
          </a:p>
        </p:txBody>
      </p:sp>
      <p:sp>
        <p:nvSpPr>
          <p:cNvPr id="5" name="Slide Number Placeholder 4"/>
          <p:cNvSpPr>
            <a:spLocks noGrp="1"/>
          </p:cNvSpPr>
          <p:nvPr>
            <p:ph type="sldNum" sz="quarter" idx="12"/>
          </p:nvPr>
        </p:nvSpPr>
        <p:spPr>
          <a:xfrm>
            <a:off x="9448800" y="6492875"/>
            <a:ext cx="2743200" cy="365125"/>
          </a:xfrm>
        </p:spPr>
        <p:txBody>
          <a:bodyPr/>
          <a:lstStyle>
            <a:lvl1pPr>
              <a:defRPr sz="1800">
                <a:solidFill>
                  <a:schemeClr val="bg1"/>
                </a:solidFill>
              </a:defRPr>
            </a:lvl1pPr>
          </a:lstStyle>
          <a:p>
            <a:fld id="{B6B9A7AF-EA1A-4028-9F33-FABD453E4B08}" type="slidenum">
              <a:rPr lang="en-US" smtClean="0"/>
              <a:pPr/>
              <a:t>‹#›</a:t>
            </a:fld>
            <a:endParaRPr lang="en-US"/>
          </a:p>
        </p:txBody>
      </p:sp>
    </p:spTree>
    <p:extLst>
      <p:ext uri="{BB962C8B-B14F-4D97-AF65-F5344CB8AC3E}">
        <p14:creationId xmlns:p14="http://schemas.microsoft.com/office/powerpoint/2010/main" val="19479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0" y="6492875"/>
            <a:ext cx="12192000"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Date Placeholder 1"/>
          <p:cNvSpPr>
            <a:spLocks noGrp="1"/>
          </p:cNvSpPr>
          <p:nvPr>
            <p:ph type="dt" sz="half" idx="10"/>
          </p:nvPr>
        </p:nvSpPr>
        <p:spPr>
          <a:xfrm>
            <a:off x="0" y="6492875"/>
            <a:ext cx="2743200" cy="365125"/>
          </a:xfrm>
        </p:spPr>
        <p:txBody>
          <a:bodyPr/>
          <a:lstStyle>
            <a:lvl1pPr>
              <a:defRPr sz="1800">
                <a:solidFill>
                  <a:schemeClr val="bg1"/>
                </a:solidFill>
              </a:defRPr>
            </a:lvl1pPr>
          </a:lstStyle>
          <a:p>
            <a:fld id="{ACCDC426-0FF5-4FCF-8B52-00AC3DCCC66A}" type="datetime1">
              <a:rPr lang="en-US" smtClean="0"/>
              <a:t>5/4/2020</a:t>
            </a:fld>
            <a:endParaRPr lang="en-US"/>
          </a:p>
        </p:txBody>
      </p:sp>
      <p:sp>
        <p:nvSpPr>
          <p:cNvPr id="3" name="Footer Placeholder 2"/>
          <p:cNvSpPr>
            <a:spLocks noGrp="1"/>
          </p:cNvSpPr>
          <p:nvPr>
            <p:ph type="ftr" sz="quarter" idx="11"/>
          </p:nvPr>
        </p:nvSpPr>
        <p:spPr>
          <a:xfrm>
            <a:off x="3352800" y="6492875"/>
            <a:ext cx="5486400" cy="365125"/>
          </a:xfrm>
        </p:spPr>
        <p:txBody>
          <a:bodyPr/>
          <a:lstStyle>
            <a:lvl1pPr>
              <a:defRPr sz="1800">
                <a:solidFill>
                  <a:schemeClr val="bg1"/>
                </a:solidFill>
              </a:defRPr>
            </a:lvl1pPr>
          </a:lstStyle>
          <a:p>
            <a:r>
              <a:rPr lang="en-US"/>
              <a:t>Social and Economic Concerns of Fisheries</a:t>
            </a:r>
            <a:endParaRPr lang="en-US" dirty="0"/>
          </a:p>
        </p:txBody>
      </p:sp>
      <p:sp>
        <p:nvSpPr>
          <p:cNvPr id="4" name="Slide Number Placeholder 3"/>
          <p:cNvSpPr>
            <a:spLocks noGrp="1"/>
          </p:cNvSpPr>
          <p:nvPr>
            <p:ph type="sldNum" sz="quarter" idx="12"/>
          </p:nvPr>
        </p:nvSpPr>
        <p:spPr>
          <a:xfrm>
            <a:off x="9448800" y="6492875"/>
            <a:ext cx="2743200" cy="365125"/>
          </a:xfrm>
        </p:spPr>
        <p:txBody>
          <a:bodyPr/>
          <a:lstStyle>
            <a:lvl1pPr>
              <a:defRPr sz="1800">
                <a:solidFill>
                  <a:schemeClr val="bg1"/>
                </a:solidFill>
              </a:defRPr>
            </a:lvl1pPr>
          </a:lstStyle>
          <a:p>
            <a:fld id="{B6B9A7AF-EA1A-4028-9F33-FABD453E4B08}" type="slidenum">
              <a:rPr lang="en-US" smtClean="0"/>
              <a:pPr/>
              <a:t>‹#›</a:t>
            </a:fld>
            <a:endParaRPr lang="en-US"/>
          </a:p>
        </p:txBody>
      </p:sp>
    </p:spTree>
    <p:extLst>
      <p:ext uri="{BB962C8B-B14F-4D97-AF65-F5344CB8AC3E}">
        <p14:creationId xmlns:p14="http://schemas.microsoft.com/office/powerpoint/2010/main" val="3394567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4D36D-5886-4AE6-88F7-7977801E3D20}" type="datetime1">
              <a:rPr lang="en-US" smtClean="0"/>
              <a:t>5/4/2020</a:t>
            </a:fld>
            <a:endParaRPr lang="en-US"/>
          </a:p>
        </p:txBody>
      </p:sp>
      <p:sp>
        <p:nvSpPr>
          <p:cNvPr id="6" name="Footer Placeholder 5"/>
          <p:cNvSpPr>
            <a:spLocks noGrp="1"/>
          </p:cNvSpPr>
          <p:nvPr>
            <p:ph type="ftr" sz="quarter" idx="11"/>
          </p:nvPr>
        </p:nvSpPr>
        <p:spPr/>
        <p:txBody>
          <a:bodyPr/>
          <a:lstStyle/>
          <a:p>
            <a:r>
              <a:rPr lang="en-US"/>
              <a:t>Social and Economic Concerns of Fisheries</a:t>
            </a:r>
          </a:p>
        </p:txBody>
      </p:sp>
      <p:sp>
        <p:nvSpPr>
          <p:cNvPr id="7" name="Slide Number Placeholder 6"/>
          <p:cNvSpPr>
            <a:spLocks noGrp="1"/>
          </p:cNvSpPr>
          <p:nvPr>
            <p:ph type="sldNum" sz="quarter" idx="12"/>
          </p:nvPr>
        </p:nvSpPr>
        <p:spPr/>
        <p:txBody>
          <a:bodyPr/>
          <a:lstStyle/>
          <a:p>
            <a:fld id="{B6B9A7AF-EA1A-4028-9F33-FABD453E4B08}" type="slidenum">
              <a:rPr lang="en-US" smtClean="0"/>
              <a:t>‹#›</a:t>
            </a:fld>
            <a:endParaRPr lang="en-US"/>
          </a:p>
        </p:txBody>
      </p:sp>
    </p:spTree>
    <p:extLst>
      <p:ext uri="{BB962C8B-B14F-4D97-AF65-F5344CB8AC3E}">
        <p14:creationId xmlns:p14="http://schemas.microsoft.com/office/powerpoint/2010/main" val="334771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6D8BE4-98F8-4B67-A49A-BD7DD78588AE}" type="datetime1">
              <a:rPr lang="en-US" smtClean="0"/>
              <a:t>5/4/2020</a:t>
            </a:fld>
            <a:endParaRPr lang="en-US"/>
          </a:p>
        </p:txBody>
      </p:sp>
      <p:sp>
        <p:nvSpPr>
          <p:cNvPr id="6" name="Footer Placeholder 5"/>
          <p:cNvSpPr>
            <a:spLocks noGrp="1"/>
          </p:cNvSpPr>
          <p:nvPr>
            <p:ph type="ftr" sz="quarter" idx="11"/>
          </p:nvPr>
        </p:nvSpPr>
        <p:spPr/>
        <p:txBody>
          <a:bodyPr/>
          <a:lstStyle/>
          <a:p>
            <a:r>
              <a:rPr lang="en-US"/>
              <a:t>Social and Economic Concerns of Fisheries</a:t>
            </a:r>
          </a:p>
        </p:txBody>
      </p:sp>
      <p:sp>
        <p:nvSpPr>
          <p:cNvPr id="7" name="Slide Number Placeholder 6"/>
          <p:cNvSpPr>
            <a:spLocks noGrp="1"/>
          </p:cNvSpPr>
          <p:nvPr>
            <p:ph type="sldNum" sz="quarter" idx="12"/>
          </p:nvPr>
        </p:nvSpPr>
        <p:spPr/>
        <p:txBody>
          <a:bodyPr/>
          <a:lstStyle/>
          <a:p>
            <a:fld id="{B6B9A7AF-EA1A-4028-9F33-FABD453E4B08}" type="slidenum">
              <a:rPr lang="en-US" smtClean="0"/>
              <a:t>‹#›</a:t>
            </a:fld>
            <a:endParaRPr lang="en-US"/>
          </a:p>
        </p:txBody>
      </p:sp>
    </p:spTree>
    <p:extLst>
      <p:ext uri="{BB962C8B-B14F-4D97-AF65-F5344CB8AC3E}">
        <p14:creationId xmlns:p14="http://schemas.microsoft.com/office/powerpoint/2010/main" val="3635850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73F74-9125-45EA-89B9-EC66823FC1D2}" type="datetime1">
              <a:rPr lang="en-US" smtClean="0"/>
              <a:t>5/4/2020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Social and Economic Concerns of Fisheries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B9A7AF-EA1A-4028-9F33-FABD453E4B08}" type="slidenum">
              <a:rPr lang="en-US" smtClean="0"/>
              <a:t>‹#›</a:t>
            </a:fld>
            <a:endParaRPr lang="en-US"/>
          </a:p>
        </p:txBody>
      </p:sp>
    </p:spTree>
    <p:extLst>
      <p:ext uri="{BB962C8B-B14F-4D97-AF65-F5344CB8AC3E}">
        <p14:creationId xmlns:p14="http://schemas.microsoft.com/office/powerpoint/2010/main" val="2156613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package" Target="../embeddings/Microsoft_Excel_Worksheet.xlsx"/></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package" Target="../embeddings/Microsoft_Excel_Worksheet1.xlsx"/></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Is it Time for a Change?</a:t>
            </a:r>
          </a:p>
        </p:txBody>
      </p:sp>
      <p:sp>
        <p:nvSpPr>
          <p:cNvPr id="3" name="Subtitle 2">
            <a:extLst>
              <a:ext uri="{FF2B5EF4-FFF2-40B4-BE49-F238E27FC236}">
                <a16:creationId xmlns:a16="http://schemas.microsoft.com/office/drawing/2014/main" id="{610ED502-D16E-44F3-AF15-E8EC714E2ACD}"/>
              </a:ext>
            </a:extLst>
          </p:cNvPr>
          <p:cNvSpPr>
            <a:spLocks noGrp="1"/>
          </p:cNvSpPr>
          <p:nvPr>
            <p:ph type="subTitle" idx="1"/>
          </p:nvPr>
        </p:nvSpPr>
        <p:spPr/>
        <p:txBody>
          <a:bodyPr/>
          <a:lstStyle/>
          <a:p>
            <a:r>
              <a:rPr lang="en-US" dirty="0"/>
              <a:t>Potential modifications to the Inshore Fisheries </a:t>
            </a:r>
            <a:r>
              <a:rPr lang="en-US" b="1" u="sng" dirty="0"/>
              <a:t>Trammel Net</a:t>
            </a:r>
            <a:r>
              <a:rPr lang="en-US" dirty="0"/>
              <a:t> and </a:t>
            </a:r>
            <a:r>
              <a:rPr lang="en-US" b="1" u="sng" dirty="0"/>
              <a:t>Electrofishing</a:t>
            </a:r>
            <a:r>
              <a:rPr lang="en-US" dirty="0"/>
              <a:t> Surveys</a:t>
            </a:r>
          </a:p>
        </p:txBody>
      </p:sp>
    </p:spTree>
    <p:extLst>
      <p:ext uri="{BB962C8B-B14F-4D97-AF65-F5344CB8AC3E}">
        <p14:creationId xmlns:p14="http://schemas.microsoft.com/office/powerpoint/2010/main" val="3657871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175300-6DFD-4BAE-B80D-AC2774A2E610}"/>
              </a:ext>
            </a:extLst>
          </p:cNvPr>
          <p:cNvSpPr>
            <a:spLocks noGrp="1"/>
          </p:cNvSpPr>
          <p:nvPr>
            <p:ph type="dt" sz="half" idx="10"/>
          </p:nvPr>
        </p:nvSpPr>
        <p:spPr/>
        <p:txBody>
          <a:bodyPr/>
          <a:lstStyle/>
          <a:p>
            <a:fld id="{ACCDC426-0FF5-4FCF-8B52-00AC3DCCC66A}" type="datetime1">
              <a:rPr lang="en-US" sz="2000" smtClean="0"/>
              <a:t>5/4/2020</a:t>
            </a:fld>
            <a:endParaRPr lang="en-US" sz="2000"/>
          </a:p>
        </p:txBody>
      </p:sp>
      <p:sp>
        <p:nvSpPr>
          <p:cNvPr id="3" name="Footer Placeholder 2">
            <a:extLst>
              <a:ext uri="{FF2B5EF4-FFF2-40B4-BE49-F238E27FC236}">
                <a16:creationId xmlns:a16="http://schemas.microsoft.com/office/drawing/2014/main" id="{EC99A212-3CC9-48C0-A1DC-DF4849E94542}"/>
              </a:ext>
            </a:extLst>
          </p:cNvPr>
          <p:cNvSpPr>
            <a:spLocks noGrp="1"/>
          </p:cNvSpPr>
          <p:nvPr>
            <p:ph type="ftr" sz="quarter" idx="11"/>
          </p:nvPr>
        </p:nvSpPr>
        <p:spPr/>
        <p:txBody>
          <a:bodyPr/>
          <a:lstStyle/>
          <a:p>
            <a:r>
              <a:rPr lang="en-US" sz="2000" dirty="0"/>
              <a:t>Social and Economic Concerns of Fisheries</a:t>
            </a:r>
          </a:p>
        </p:txBody>
      </p:sp>
      <p:sp>
        <p:nvSpPr>
          <p:cNvPr id="4" name="Slide Number Placeholder 3">
            <a:extLst>
              <a:ext uri="{FF2B5EF4-FFF2-40B4-BE49-F238E27FC236}">
                <a16:creationId xmlns:a16="http://schemas.microsoft.com/office/drawing/2014/main" id="{C49A8C84-C05D-4057-9C9D-2EB26F7CB80F}"/>
              </a:ext>
            </a:extLst>
          </p:cNvPr>
          <p:cNvSpPr>
            <a:spLocks noGrp="1"/>
          </p:cNvSpPr>
          <p:nvPr>
            <p:ph type="sldNum" sz="quarter" idx="12"/>
          </p:nvPr>
        </p:nvSpPr>
        <p:spPr/>
        <p:txBody>
          <a:bodyPr/>
          <a:lstStyle/>
          <a:p>
            <a:fld id="{B6B9A7AF-EA1A-4028-9F33-FABD453E4B08}" type="slidenum">
              <a:rPr lang="en-US" sz="2000" smtClean="0"/>
              <a:pPr/>
              <a:t>10</a:t>
            </a:fld>
            <a:endParaRPr lang="en-US" sz="2000"/>
          </a:p>
        </p:txBody>
      </p:sp>
      <p:sp>
        <p:nvSpPr>
          <p:cNvPr id="5" name="Rectangle: Rounded Corners 4">
            <a:extLst>
              <a:ext uri="{FF2B5EF4-FFF2-40B4-BE49-F238E27FC236}">
                <a16:creationId xmlns:a16="http://schemas.microsoft.com/office/drawing/2014/main" id="{A645E7E7-91AE-4A6A-A949-A0C60CEDC81D}"/>
              </a:ext>
            </a:extLst>
          </p:cNvPr>
          <p:cNvSpPr/>
          <p:nvPr/>
        </p:nvSpPr>
        <p:spPr>
          <a:xfrm>
            <a:off x="228600" y="2819400"/>
            <a:ext cx="2664543" cy="609600"/>
          </a:xfrm>
          <a:prstGeom prst="roundRect">
            <a:avLst/>
          </a:prstGeom>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Where can we reduce effort? </a:t>
            </a:r>
          </a:p>
        </p:txBody>
      </p:sp>
      <p:cxnSp>
        <p:nvCxnSpPr>
          <p:cNvPr id="31" name="Connector: Curved 30">
            <a:extLst>
              <a:ext uri="{FF2B5EF4-FFF2-40B4-BE49-F238E27FC236}">
                <a16:creationId xmlns:a16="http://schemas.microsoft.com/office/drawing/2014/main" id="{247403B4-0151-484A-B418-A0A0309D4F03}"/>
              </a:ext>
            </a:extLst>
          </p:cNvPr>
          <p:cNvCxnSpPr>
            <a:cxnSpLocks/>
            <a:stCxn id="5" idx="3"/>
            <a:endCxn id="8" idx="1"/>
          </p:cNvCxnSpPr>
          <p:nvPr/>
        </p:nvCxnSpPr>
        <p:spPr>
          <a:xfrm flipV="1">
            <a:off x="2893143" y="1482755"/>
            <a:ext cx="1870586" cy="1641445"/>
          </a:xfrm>
          <a:prstGeom prst="curvedConnector3">
            <a:avLst/>
          </a:prstGeom>
          <a:ln w="63500"/>
          <a:effectLst>
            <a:outerShdw blurRad="50800" dist="38100" dir="5400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853A868C-5B32-41E9-BF89-3BCFC40EB935}"/>
              </a:ext>
            </a:extLst>
          </p:cNvPr>
          <p:cNvCxnSpPr>
            <a:cxnSpLocks/>
            <a:stCxn id="5" idx="3"/>
            <a:endCxn id="10" idx="1"/>
          </p:cNvCxnSpPr>
          <p:nvPr/>
        </p:nvCxnSpPr>
        <p:spPr>
          <a:xfrm>
            <a:off x="2893143" y="3124200"/>
            <a:ext cx="1870585" cy="1634609"/>
          </a:xfrm>
          <a:prstGeom prst="curvedConnector3">
            <a:avLst/>
          </a:prstGeom>
          <a:ln w="63500"/>
          <a:effectLst>
            <a:outerShdw blurRad="50800" dist="38100" dir="5400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4B4E3D0E-18C0-4510-B5B1-8F9E049FAD63}"/>
              </a:ext>
            </a:extLst>
          </p:cNvPr>
          <p:cNvCxnSpPr>
            <a:cxnSpLocks/>
            <a:stCxn id="8" idx="3"/>
            <a:endCxn id="15" idx="1"/>
          </p:cNvCxnSpPr>
          <p:nvPr/>
        </p:nvCxnSpPr>
        <p:spPr>
          <a:xfrm flipV="1">
            <a:off x="7428272" y="561480"/>
            <a:ext cx="1862032" cy="921275"/>
          </a:xfrm>
          <a:prstGeom prst="curvedConnector3">
            <a:avLst/>
          </a:prstGeom>
          <a:ln w="63500">
            <a:solidFill>
              <a:schemeClr val="accent3"/>
            </a:solidFill>
          </a:ln>
          <a:effectLst>
            <a:outerShdw blurRad="50800" dist="38100" dir="5400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C574FF4D-7ABB-41BF-A5E3-6C0C0B1F1B17}"/>
              </a:ext>
            </a:extLst>
          </p:cNvPr>
          <p:cNvCxnSpPr>
            <a:cxnSpLocks/>
            <a:stCxn id="8" idx="3"/>
            <a:endCxn id="16" idx="1"/>
          </p:cNvCxnSpPr>
          <p:nvPr/>
        </p:nvCxnSpPr>
        <p:spPr>
          <a:xfrm>
            <a:off x="7428272" y="1482755"/>
            <a:ext cx="1862029" cy="12700"/>
          </a:xfrm>
          <a:prstGeom prst="curvedConnector3">
            <a:avLst/>
          </a:prstGeom>
          <a:ln w="63500">
            <a:solidFill>
              <a:schemeClr val="accent3"/>
            </a:solidFill>
          </a:ln>
          <a:effectLst>
            <a:outerShdw blurRad="50800" dist="38100" dir="5400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DC98DF50-657E-4CDD-AEDF-079186983388}"/>
              </a:ext>
            </a:extLst>
          </p:cNvPr>
          <p:cNvCxnSpPr>
            <a:cxnSpLocks/>
            <a:stCxn id="8" idx="3"/>
            <a:endCxn id="17" idx="1"/>
          </p:cNvCxnSpPr>
          <p:nvPr/>
        </p:nvCxnSpPr>
        <p:spPr>
          <a:xfrm>
            <a:off x="7428272" y="1482755"/>
            <a:ext cx="1862028" cy="922152"/>
          </a:xfrm>
          <a:prstGeom prst="curvedConnector3">
            <a:avLst/>
          </a:prstGeom>
          <a:ln w="63500">
            <a:solidFill>
              <a:schemeClr val="accent3"/>
            </a:solidFill>
          </a:ln>
          <a:effectLst>
            <a:outerShdw blurRad="50800" dist="38100" dir="5400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A61471EE-FE20-47A5-A19D-FB3DC8CFE3F5}"/>
              </a:ext>
            </a:extLst>
          </p:cNvPr>
          <p:cNvCxnSpPr>
            <a:cxnSpLocks/>
            <a:stCxn id="10" idx="3"/>
            <a:endCxn id="20" idx="1"/>
          </p:cNvCxnSpPr>
          <p:nvPr/>
        </p:nvCxnSpPr>
        <p:spPr>
          <a:xfrm flipV="1">
            <a:off x="7428271" y="4314815"/>
            <a:ext cx="1862027" cy="443994"/>
          </a:xfrm>
          <a:prstGeom prst="curvedConnector3">
            <a:avLst/>
          </a:prstGeom>
          <a:ln w="63500">
            <a:solidFill>
              <a:schemeClr val="accent3"/>
            </a:solidFill>
          </a:ln>
          <a:effectLst>
            <a:outerShdw blurRad="50800" dist="38100" dir="5400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7CFB2D10-F2D0-4CAE-9C8E-84FD75D015EF}"/>
              </a:ext>
            </a:extLst>
          </p:cNvPr>
          <p:cNvCxnSpPr>
            <a:cxnSpLocks/>
            <a:stCxn id="10" idx="3"/>
            <a:endCxn id="19" idx="1"/>
          </p:cNvCxnSpPr>
          <p:nvPr/>
        </p:nvCxnSpPr>
        <p:spPr>
          <a:xfrm>
            <a:off x="7428271" y="4758809"/>
            <a:ext cx="1862028" cy="478158"/>
          </a:xfrm>
          <a:prstGeom prst="curvedConnector3">
            <a:avLst/>
          </a:prstGeom>
          <a:ln w="63500">
            <a:solidFill>
              <a:schemeClr val="accent3"/>
            </a:solidFill>
          </a:ln>
          <a:effectLst>
            <a:outerShdw blurRad="50800" dist="38100" dir="5400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FF4B650-4736-47D4-8422-C08EF26FE46A}"/>
              </a:ext>
            </a:extLst>
          </p:cNvPr>
          <p:cNvSpPr/>
          <p:nvPr/>
        </p:nvSpPr>
        <p:spPr>
          <a:xfrm>
            <a:off x="9290301" y="1148999"/>
            <a:ext cx="2664543" cy="667512"/>
          </a:xfrm>
          <a:prstGeom prst="roundRect">
            <a:avLst/>
          </a:prstGeom>
          <a:solidFill>
            <a:schemeClr val="accent6"/>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COASTSPAN Survey</a:t>
            </a:r>
          </a:p>
        </p:txBody>
      </p:sp>
      <p:sp>
        <p:nvSpPr>
          <p:cNvPr id="8" name="Rectangle: Rounded Corners 7">
            <a:extLst>
              <a:ext uri="{FF2B5EF4-FFF2-40B4-BE49-F238E27FC236}">
                <a16:creationId xmlns:a16="http://schemas.microsoft.com/office/drawing/2014/main" id="{86261536-3D03-4E3E-849E-D4C2A8F9D0FB}"/>
              </a:ext>
            </a:extLst>
          </p:cNvPr>
          <p:cNvSpPr/>
          <p:nvPr/>
        </p:nvSpPr>
        <p:spPr>
          <a:xfrm>
            <a:off x="4763729" y="1011173"/>
            <a:ext cx="2664543" cy="943163"/>
          </a:xfrm>
          <a:prstGeom prst="roundRect">
            <a:avLst/>
          </a:prstGeom>
          <a:solidFill>
            <a:schemeClr val="accent3"/>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Seasonal surveys &amp; limited effort year-round surveys?</a:t>
            </a:r>
          </a:p>
        </p:txBody>
      </p:sp>
      <p:sp>
        <p:nvSpPr>
          <p:cNvPr id="10" name="Rectangle: Rounded Corners 9">
            <a:extLst>
              <a:ext uri="{FF2B5EF4-FFF2-40B4-BE49-F238E27FC236}">
                <a16:creationId xmlns:a16="http://schemas.microsoft.com/office/drawing/2014/main" id="{7F240877-F66E-45D5-915A-BE92A4586460}"/>
              </a:ext>
            </a:extLst>
          </p:cNvPr>
          <p:cNvSpPr/>
          <p:nvPr/>
        </p:nvSpPr>
        <p:spPr>
          <a:xfrm>
            <a:off x="4763728" y="4402204"/>
            <a:ext cx="2664543" cy="713209"/>
          </a:xfrm>
          <a:prstGeom prst="roundRect">
            <a:avLst/>
          </a:prstGeom>
          <a:solidFill>
            <a:schemeClr val="accent3"/>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High effort, year-round surveys?</a:t>
            </a:r>
          </a:p>
        </p:txBody>
      </p:sp>
      <p:sp>
        <p:nvSpPr>
          <p:cNvPr id="15" name="Rectangle: Rounded Corners 14">
            <a:extLst>
              <a:ext uri="{FF2B5EF4-FFF2-40B4-BE49-F238E27FC236}">
                <a16:creationId xmlns:a16="http://schemas.microsoft.com/office/drawing/2014/main" id="{AED34086-F6EA-48DB-93F4-2DF877867C90}"/>
              </a:ext>
            </a:extLst>
          </p:cNvPr>
          <p:cNvSpPr/>
          <p:nvPr/>
        </p:nvSpPr>
        <p:spPr>
          <a:xfrm>
            <a:off x="9290304" y="228600"/>
            <a:ext cx="2664543" cy="665759"/>
          </a:xfrm>
          <a:prstGeom prst="roundRect">
            <a:avLst/>
          </a:prstGeom>
          <a:solidFill>
            <a:schemeClr val="accent6"/>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Adult Red Drum and Shark Longline Survey</a:t>
            </a:r>
          </a:p>
        </p:txBody>
      </p:sp>
      <p:sp>
        <p:nvSpPr>
          <p:cNvPr id="17" name="Rectangle: Rounded Corners 16">
            <a:extLst>
              <a:ext uri="{FF2B5EF4-FFF2-40B4-BE49-F238E27FC236}">
                <a16:creationId xmlns:a16="http://schemas.microsoft.com/office/drawing/2014/main" id="{B4A57AAC-2140-42DC-ABE2-D5EACDFFEB1E}"/>
              </a:ext>
            </a:extLst>
          </p:cNvPr>
          <p:cNvSpPr/>
          <p:nvPr/>
        </p:nvSpPr>
        <p:spPr>
          <a:xfrm>
            <a:off x="9290300" y="2071151"/>
            <a:ext cx="2664543" cy="667512"/>
          </a:xfrm>
          <a:prstGeom prst="roundRect">
            <a:avLst/>
          </a:prstGeom>
          <a:solidFill>
            <a:schemeClr val="accent6"/>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Estuarine Trawl Survey</a:t>
            </a:r>
          </a:p>
        </p:txBody>
      </p:sp>
      <p:sp>
        <p:nvSpPr>
          <p:cNvPr id="19" name="Rectangle: Rounded Corners 18">
            <a:extLst>
              <a:ext uri="{FF2B5EF4-FFF2-40B4-BE49-F238E27FC236}">
                <a16:creationId xmlns:a16="http://schemas.microsoft.com/office/drawing/2014/main" id="{681BFED8-FD9C-482E-85A3-6B362657C84F}"/>
              </a:ext>
            </a:extLst>
          </p:cNvPr>
          <p:cNvSpPr/>
          <p:nvPr/>
        </p:nvSpPr>
        <p:spPr>
          <a:xfrm>
            <a:off x="9290299" y="4903211"/>
            <a:ext cx="2664543" cy="667512"/>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Electrofishing Survey</a:t>
            </a:r>
          </a:p>
        </p:txBody>
      </p:sp>
      <p:sp>
        <p:nvSpPr>
          <p:cNvPr id="20" name="Rectangle: Rounded Corners 19">
            <a:extLst>
              <a:ext uri="{FF2B5EF4-FFF2-40B4-BE49-F238E27FC236}">
                <a16:creationId xmlns:a16="http://schemas.microsoft.com/office/drawing/2014/main" id="{6CC857ED-7D61-4179-AF34-EB04841BE66B}"/>
              </a:ext>
            </a:extLst>
          </p:cNvPr>
          <p:cNvSpPr/>
          <p:nvPr/>
        </p:nvSpPr>
        <p:spPr>
          <a:xfrm>
            <a:off x="9290298" y="3981059"/>
            <a:ext cx="2664543" cy="667512"/>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Trammel Net Survey</a:t>
            </a:r>
          </a:p>
        </p:txBody>
      </p:sp>
      <p:sp>
        <p:nvSpPr>
          <p:cNvPr id="113" name="Rectangle 112">
            <a:extLst>
              <a:ext uri="{FF2B5EF4-FFF2-40B4-BE49-F238E27FC236}">
                <a16:creationId xmlns:a16="http://schemas.microsoft.com/office/drawing/2014/main" id="{4D3B4EC6-10E1-4C01-B96F-F70A280825D5}"/>
              </a:ext>
            </a:extLst>
          </p:cNvPr>
          <p:cNvSpPr/>
          <p:nvPr/>
        </p:nvSpPr>
        <p:spPr>
          <a:xfrm>
            <a:off x="4525108" y="3429000"/>
            <a:ext cx="7666892" cy="286752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223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animBg="1"/>
      <p:bldP spid="10" grpId="0" animBg="1"/>
      <p:bldP spid="15" grpId="0" animBg="1"/>
      <p:bldP spid="17" grpId="0" animBg="1"/>
      <p:bldP spid="19" grpId="0" animBg="1"/>
      <p:bldP spid="20" grpId="0" animBg="1"/>
      <p:bldP spid="1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309E6-F6F6-4721-884A-45B057500B22}"/>
              </a:ext>
            </a:extLst>
          </p:cNvPr>
          <p:cNvSpPr>
            <a:spLocks noGrp="1"/>
          </p:cNvSpPr>
          <p:nvPr>
            <p:ph type="title"/>
          </p:nvPr>
        </p:nvSpPr>
        <p:spPr/>
        <p:txBody>
          <a:bodyPr/>
          <a:lstStyle/>
          <a:p>
            <a:r>
              <a:rPr lang="en-US" dirty="0"/>
              <a:t>Trammel Net Survey – </a:t>
            </a:r>
            <a:br>
              <a:rPr lang="en-US" dirty="0"/>
            </a:br>
            <a:r>
              <a:rPr lang="en-US" dirty="0"/>
              <a:t>Current Effort</a:t>
            </a:r>
          </a:p>
        </p:txBody>
      </p:sp>
      <p:sp>
        <p:nvSpPr>
          <p:cNvPr id="3" name="Content Placeholder 2">
            <a:extLst>
              <a:ext uri="{FF2B5EF4-FFF2-40B4-BE49-F238E27FC236}">
                <a16:creationId xmlns:a16="http://schemas.microsoft.com/office/drawing/2014/main" id="{B2E6E5A9-80AB-4909-9345-57E15D2A1E43}"/>
              </a:ext>
            </a:extLst>
          </p:cNvPr>
          <p:cNvSpPr>
            <a:spLocks noGrp="1"/>
          </p:cNvSpPr>
          <p:nvPr>
            <p:ph idx="1"/>
          </p:nvPr>
        </p:nvSpPr>
        <p:spPr/>
        <p:txBody>
          <a:bodyPr/>
          <a:lstStyle/>
          <a:p>
            <a:r>
              <a:rPr lang="en-US" dirty="0"/>
              <a:t>Strata</a:t>
            </a:r>
          </a:p>
          <a:p>
            <a:pPr lvl="1"/>
            <a:r>
              <a:rPr lang="en-US" dirty="0"/>
              <a:t>Monthly = 7 (AB, AR, CH, LW, MB, RH, WB)</a:t>
            </a:r>
          </a:p>
          <a:p>
            <a:pPr lvl="1"/>
            <a:r>
              <a:rPr lang="en-US" dirty="0"/>
              <a:t>Quarterly = 2 (CT, BR)</a:t>
            </a:r>
          </a:p>
          <a:p>
            <a:r>
              <a:rPr lang="en-US" dirty="0"/>
              <a:t>Field Days = 92</a:t>
            </a:r>
          </a:p>
          <a:p>
            <a:pPr lvl="1"/>
            <a:r>
              <a:rPr lang="en-US" dirty="0"/>
              <a:t>6 staff/field day</a:t>
            </a:r>
          </a:p>
          <a:p>
            <a:r>
              <a:rPr lang="en-US" dirty="0"/>
              <a:t>Staff Man Years</a:t>
            </a:r>
          </a:p>
          <a:p>
            <a:pPr lvl="1"/>
            <a:r>
              <a:rPr lang="en-US" dirty="0"/>
              <a:t>7 full time staff</a:t>
            </a:r>
          </a:p>
          <a:p>
            <a:endParaRPr lang="en-US" dirty="0"/>
          </a:p>
        </p:txBody>
      </p:sp>
      <p:sp>
        <p:nvSpPr>
          <p:cNvPr id="4" name="Date Placeholder 3">
            <a:extLst>
              <a:ext uri="{FF2B5EF4-FFF2-40B4-BE49-F238E27FC236}">
                <a16:creationId xmlns:a16="http://schemas.microsoft.com/office/drawing/2014/main" id="{15CA8CAA-84DC-48E3-9C55-AC40B9AFA963}"/>
              </a:ext>
            </a:extLst>
          </p:cNvPr>
          <p:cNvSpPr>
            <a:spLocks noGrp="1"/>
          </p:cNvSpPr>
          <p:nvPr>
            <p:ph type="dt" sz="half" idx="10"/>
          </p:nvPr>
        </p:nvSpPr>
        <p:spPr/>
        <p:txBody>
          <a:bodyPr/>
          <a:lstStyle/>
          <a:p>
            <a:fld id="{CE965FCA-CE79-4EA7-81A2-6189CC51BFB5}" type="datetime1">
              <a:rPr lang="en-US" smtClean="0"/>
              <a:t>5/4/2020</a:t>
            </a:fld>
            <a:endParaRPr lang="en-US"/>
          </a:p>
        </p:txBody>
      </p:sp>
      <p:sp>
        <p:nvSpPr>
          <p:cNvPr id="5" name="Footer Placeholder 4">
            <a:extLst>
              <a:ext uri="{FF2B5EF4-FFF2-40B4-BE49-F238E27FC236}">
                <a16:creationId xmlns:a16="http://schemas.microsoft.com/office/drawing/2014/main" id="{AC4B81EE-3FAA-41F2-A329-E395EBABE26A}"/>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657B3AD3-9ED0-491D-A6C3-A38CED520C2C}"/>
              </a:ext>
            </a:extLst>
          </p:cNvPr>
          <p:cNvSpPr>
            <a:spLocks noGrp="1"/>
          </p:cNvSpPr>
          <p:nvPr>
            <p:ph type="sldNum" sz="quarter" idx="12"/>
          </p:nvPr>
        </p:nvSpPr>
        <p:spPr/>
        <p:txBody>
          <a:bodyPr/>
          <a:lstStyle/>
          <a:p>
            <a:fld id="{B6B9A7AF-EA1A-4028-9F33-FABD453E4B08}" type="slidenum">
              <a:rPr lang="en-US" smtClean="0"/>
              <a:pPr/>
              <a:t>11</a:t>
            </a:fld>
            <a:endParaRPr lang="en-US"/>
          </a:p>
        </p:txBody>
      </p:sp>
      <p:pic>
        <p:nvPicPr>
          <p:cNvPr id="11" name="Picture 10">
            <a:extLst>
              <a:ext uri="{FF2B5EF4-FFF2-40B4-BE49-F238E27FC236}">
                <a16:creationId xmlns:a16="http://schemas.microsoft.com/office/drawing/2014/main" id="{71BC6963-5795-464B-84A6-6B267194D5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8231" y="0"/>
            <a:ext cx="5299364" cy="6858000"/>
          </a:xfrm>
          <a:prstGeom prst="rect">
            <a:avLst/>
          </a:prstGeom>
        </p:spPr>
      </p:pic>
    </p:spTree>
    <p:extLst>
      <p:ext uri="{BB962C8B-B14F-4D97-AF65-F5344CB8AC3E}">
        <p14:creationId xmlns:p14="http://schemas.microsoft.com/office/powerpoint/2010/main" val="124390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695D0B-1FFC-48B7-89E5-5B1FAE486B34}"/>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B14E371A-D06A-4702-84A0-EF07492D4EEF}"/>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AF91601-789B-4AE5-A9C4-91875233968C}"/>
              </a:ext>
            </a:extLst>
          </p:cNvPr>
          <p:cNvSpPr>
            <a:spLocks noGrp="1"/>
          </p:cNvSpPr>
          <p:nvPr>
            <p:ph type="sldNum" sz="quarter" idx="12"/>
          </p:nvPr>
        </p:nvSpPr>
        <p:spPr/>
        <p:txBody>
          <a:bodyPr/>
          <a:lstStyle/>
          <a:p>
            <a:fld id="{B6B9A7AF-EA1A-4028-9F33-FABD453E4B08}" type="slidenum">
              <a:rPr lang="en-US" smtClean="0"/>
              <a:pPr/>
              <a:t>12</a:t>
            </a:fld>
            <a:endParaRPr lang="en-US"/>
          </a:p>
        </p:txBody>
      </p:sp>
      <p:sp>
        <p:nvSpPr>
          <p:cNvPr id="6" name="Rectangle: Rounded Corners 5">
            <a:extLst>
              <a:ext uri="{FF2B5EF4-FFF2-40B4-BE49-F238E27FC236}">
                <a16:creationId xmlns:a16="http://schemas.microsoft.com/office/drawing/2014/main" id="{317DA74D-4AF4-4BE4-946C-160AC822AE1E}"/>
              </a:ext>
            </a:extLst>
          </p:cNvPr>
          <p:cNvSpPr/>
          <p:nvPr/>
        </p:nvSpPr>
        <p:spPr>
          <a:xfrm>
            <a:off x="228600" y="216875"/>
            <a:ext cx="2664543" cy="1325880"/>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Current Strata, quarterly sampling in PRS</a:t>
            </a:r>
          </a:p>
        </p:txBody>
      </p:sp>
      <p:sp>
        <p:nvSpPr>
          <p:cNvPr id="7" name="Rectangle: Rounded Corners 6">
            <a:extLst>
              <a:ext uri="{FF2B5EF4-FFF2-40B4-BE49-F238E27FC236}">
                <a16:creationId xmlns:a16="http://schemas.microsoft.com/office/drawing/2014/main" id="{5FCDB178-2F7C-4DE4-BE65-760423145E29}"/>
              </a:ext>
            </a:extLst>
          </p:cNvPr>
          <p:cNvSpPr/>
          <p:nvPr/>
        </p:nvSpPr>
        <p:spPr>
          <a:xfrm>
            <a:off x="228599" y="4982309"/>
            <a:ext cx="2664543" cy="1329866"/>
          </a:xfrm>
          <a:prstGeom prst="roundRect">
            <a:avLst/>
          </a:prstGeom>
          <a:solidFill>
            <a:schemeClr val="accent1"/>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Merge Cape Romain (MB, RH) and PRS (CT, BR) strata; monthly sampling PRS</a:t>
            </a:r>
          </a:p>
        </p:txBody>
      </p:sp>
      <p:sp>
        <p:nvSpPr>
          <p:cNvPr id="8" name="Rectangle: Rounded Corners 7">
            <a:extLst>
              <a:ext uri="{FF2B5EF4-FFF2-40B4-BE49-F238E27FC236}">
                <a16:creationId xmlns:a16="http://schemas.microsoft.com/office/drawing/2014/main" id="{4D9C287D-38B0-4B51-86C7-AB9ECC74E792}"/>
              </a:ext>
            </a:extLst>
          </p:cNvPr>
          <p:cNvSpPr/>
          <p:nvPr/>
        </p:nvSpPr>
        <p:spPr>
          <a:xfrm>
            <a:off x="4763729" y="2860783"/>
            <a:ext cx="2664543" cy="667512"/>
          </a:xfrm>
          <a:prstGeom prst="roundRect">
            <a:avLst/>
          </a:prstGeom>
          <a:solidFill>
            <a:schemeClr val="accent6"/>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Times Monthly Strata sampled?</a:t>
            </a:r>
          </a:p>
        </p:txBody>
      </p:sp>
      <p:grpSp>
        <p:nvGrpSpPr>
          <p:cNvPr id="17" name="Group 16">
            <a:extLst>
              <a:ext uri="{FF2B5EF4-FFF2-40B4-BE49-F238E27FC236}">
                <a16:creationId xmlns:a16="http://schemas.microsoft.com/office/drawing/2014/main" id="{A4876A72-E444-43F0-B193-016F6FD8D6B0}"/>
              </a:ext>
            </a:extLst>
          </p:cNvPr>
          <p:cNvGrpSpPr/>
          <p:nvPr/>
        </p:nvGrpSpPr>
        <p:grpSpPr>
          <a:xfrm>
            <a:off x="9298853" y="770073"/>
            <a:ext cx="2664547" cy="4848931"/>
            <a:chOff x="9448793" y="1341557"/>
            <a:chExt cx="2664547" cy="4848931"/>
          </a:xfrm>
        </p:grpSpPr>
        <p:sp>
          <p:nvSpPr>
            <p:cNvPr id="9" name="Rectangle: Rounded Corners 8">
              <a:extLst>
                <a:ext uri="{FF2B5EF4-FFF2-40B4-BE49-F238E27FC236}">
                  <a16:creationId xmlns:a16="http://schemas.microsoft.com/office/drawing/2014/main" id="{EC3B18CA-3403-4F27-8BA3-C5287276D8F8}"/>
                </a:ext>
              </a:extLst>
            </p:cNvPr>
            <p:cNvSpPr/>
            <p:nvPr/>
          </p:nvSpPr>
          <p:spPr>
            <a:xfrm>
              <a:off x="9448793" y="1341557"/>
              <a:ext cx="2664543" cy="365125"/>
            </a:xfrm>
            <a:prstGeom prst="roundRect">
              <a:avLst/>
            </a:prstGeom>
            <a:solidFill>
              <a:srgbClr val="006600"/>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11 Months</a:t>
              </a:r>
            </a:p>
          </p:txBody>
        </p:sp>
        <p:sp>
          <p:nvSpPr>
            <p:cNvPr id="10" name="Rectangle: Rounded Corners 9">
              <a:extLst>
                <a:ext uri="{FF2B5EF4-FFF2-40B4-BE49-F238E27FC236}">
                  <a16:creationId xmlns:a16="http://schemas.microsoft.com/office/drawing/2014/main" id="{968B2ADD-DF31-4C57-8E4B-92A83AF86BC4}"/>
                </a:ext>
              </a:extLst>
            </p:cNvPr>
            <p:cNvSpPr/>
            <p:nvPr/>
          </p:nvSpPr>
          <p:spPr>
            <a:xfrm>
              <a:off x="9448794" y="1976093"/>
              <a:ext cx="2664543" cy="365125"/>
            </a:xfrm>
            <a:prstGeom prst="roundRect">
              <a:avLst/>
            </a:prstGeom>
            <a:solidFill>
              <a:srgbClr val="00CC00"/>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10 Months</a:t>
              </a:r>
            </a:p>
          </p:txBody>
        </p:sp>
        <p:sp>
          <p:nvSpPr>
            <p:cNvPr id="11" name="Rectangle: Rounded Corners 10">
              <a:extLst>
                <a:ext uri="{FF2B5EF4-FFF2-40B4-BE49-F238E27FC236}">
                  <a16:creationId xmlns:a16="http://schemas.microsoft.com/office/drawing/2014/main" id="{DC0DA701-1EB7-47B7-8F0E-F24EB4A2925A}"/>
                </a:ext>
              </a:extLst>
            </p:cNvPr>
            <p:cNvSpPr/>
            <p:nvPr/>
          </p:nvSpPr>
          <p:spPr>
            <a:xfrm>
              <a:off x="9448795" y="2621650"/>
              <a:ext cx="2664543" cy="365125"/>
            </a:xfrm>
            <a:prstGeom prst="roundRect">
              <a:avLst/>
            </a:prstGeom>
            <a:solidFill>
              <a:srgbClr val="00FF00"/>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9 Months</a:t>
              </a:r>
            </a:p>
          </p:txBody>
        </p:sp>
        <p:sp>
          <p:nvSpPr>
            <p:cNvPr id="12" name="Rectangle: Rounded Corners 11">
              <a:extLst>
                <a:ext uri="{FF2B5EF4-FFF2-40B4-BE49-F238E27FC236}">
                  <a16:creationId xmlns:a16="http://schemas.microsoft.com/office/drawing/2014/main" id="{C0AB3F7E-82C1-4187-90F3-EB2BCCB57765}"/>
                </a:ext>
              </a:extLst>
            </p:cNvPr>
            <p:cNvSpPr/>
            <p:nvPr/>
          </p:nvSpPr>
          <p:spPr>
            <a:xfrm>
              <a:off x="9448796" y="3259183"/>
              <a:ext cx="2664543" cy="365125"/>
            </a:xfrm>
            <a:prstGeom prst="roundRect">
              <a:avLst/>
            </a:prstGeom>
            <a:solidFill>
              <a:srgbClr val="99FF33"/>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8 Months</a:t>
              </a:r>
            </a:p>
          </p:txBody>
        </p:sp>
        <p:sp>
          <p:nvSpPr>
            <p:cNvPr id="13" name="Rectangle: Rounded Corners 12">
              <a:extLst>
                <a:ext uri="{FF2B5EF4-FFF2-40B4-BE49-F238E27FC236}">
                  <a16:creationId xmlns:a16="http://schemas.microsoft.com/office/drawing/2014/main" id="{C26E37C7-2ED2-444D-B088-238BB87E50F6}"/>
                </a:ext>
              </a:extLst>
            </p:cNvPr>
            <p:cNvSpPr/>
            <p:nvPr/>
          </p:nvSpPr>
          <p:spPr>
            <a:xfrm>
              <a:off x="9448796" y="3900965"/>
              <a:ext cx="2664543" cy="365125"/>
            </a:xfrm>
            <a:prstGeom prst="roundRect">
              <a:avLst/>
            </a:prstGeom>
            <a:solidFill>
              <a:srgbClr val="CCCC00"/>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7 Months</a:t>
              </a:r>
            </a:p>
          </p:txBody>
        </p:sp>
        <p:sp>
          <p:nvSpPr>
            <p:cNvPr id="14" name="Rectangle: Rounded Corners 13">
              <a:extLst>
                <a:ext uri="{FF2B5EF4-FFF2-40B4-BE49-F238E27FC236}">
                  <a16:creationId xmlns:a16="http://schemas.microsoft.com/office/drawing/2014/main" id="{90EB8750-789B-40DF-A99C-5367908ABC5F}"/>
                </a:ext>
              </a:extLst>
            </p:cNvPr>
            <p:cNvSpPr/>
            <p:nvPr/>
          </p:nvSpPr>
          <p:spPr>
            <a:xfrm>
              <a:off x="9448796" y="4542273"/>
              <a:ext cx="2664543" cy="365125"/>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6 Months</a:t>
              </a:r>
            </a:p>
          </p:txBody>
        </p:sp>
        <p:sp>
          <p:nvSpPr>
            <p:cNvPr id="15" name="Rectangle: Rounded Corners 14">
              <a:extLst>
                <a:ext uri="{FF2B5EF4-FFF2-40B4-BE49-F238E27FC236}">
                  <a16:creationId xmlns:a16="http://schemas.microsoft.com/office/drawing/2014/main" id="{26C4E365-869D-400D-9A5E-0E42B573B821}"/>
                </a:ext>
              </a:extLst>
            </p:cNvPr>
            <p:cNvSpPr/>
            <p:nvPr/>
          </p:nvSpPr>
          <p:spPr>
            <a:xfrm>
              <a:off x="9448797" y="5183818"/>
              <a:ext cx="2664543" cy="365125"/>
            </a:xfrm>
            <a:prstGeom prst="roundRect">
              <a:avLst/>
            </a:prstGeom>
            <a:solidFill>
              <a:srgbClr val="FF3300"/>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5 Months</a:t>
              </a:r>
            </a:p>
          </p:txBody>
        </p:sp>
        <p:sp>
          <p:nvSpPr>
            <p:cNvPr id="16" name="Rectangle: Rounded Corners 15">
              <a:extLst>
                <a:ext uri="{FF2B5EF4-FFF2-40B4-BE49-F238E27FC236}">
                  <a16:creationId xmlns:a16="http://schemas.microsoft.com/office/drawing/2014/main" id="{75DD3283-63C6-4561-9C2E-B00D9DE7AB09}"/>
                </a:ext>
              </a:extLst>
            </p:cNvPr>
            <p:cNvSpPr/>
            <p:nvPr/>
          </p:nvSpPr>
          <p:spPr>
            <a:xfrm>
              <a:off x="9448797" y="5825363"/>
              <a:ext cx="2664543" cy="365125"/>
            </a:xfrm>
            <a:prstGeom prst="roundRect">
              <a:avLst/>
            </a:prstGeom>
            <a:solidFill>
              <a:srgbClr val="CC0000"/>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4 Months</a:t>
              </a:r>
            </a:p>
          </p:txBody>
        </p:sp>
      </p:grpSp>
      <p:cxnSp>
        <p:nvCxnSpPr>
          <p:cNvPr id="21" name="Connector: Curved 20">
            <a:extLst>
              <a:ext uri="{FF2B5EF4-FFF2-40B4-BE49-F238E27FC236}">
                <a16:creationId xmlns:a16="http://schemas.microsoft.com/office/drawing/2014/main" id="{9975D720-8BF6-4D93-8767-66D1B8C88413}"/>
              </a:ext>
            </a:extLst>
          </p:cNvPr>
          <p:cNvCxnSpPr>
            <a:stCxn id="6" idx="3"/>
            <a:endCxn id="8" idx="1"/>
          </p:cNvCxnSpPr>
          <p:nvPr/>
        </p:nvCxnSpPr>
        <p:spPr>
          <a:xfrm>
            <a:off x="2893143" y="879815"/>
            <a:ext cx="1870586" cy="2314724"/>
          </a:xfrm>
          <a:prstGeom prst="curvedConnector3">
            <a:avLst/>
          </a:prstGeom>
          <a:ln w="63500">
            <a:solidFill>
              <a:schemeClr val="accent2"/>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64E2677B-21D7-454D-B417-B703BEB581BA}"/>
              </a:ext>
            </a:extLst>
          </p:cNvPr>
          <p:cNvCxnSpPr>
            <a:stCxn id="7" idx="3"/>
            <a:endCxn id="8" idx="1"/>
          </p:cNvCxnSpPr>
          <p:nvPr/>
        </p:nvCxnSpPr>
        <p:spPr>
          <a:xfrm flipV="1">
            <a:off x="2893142" y="3194539"/>
            <a:ext cx="1870587" cy="2452703"/>
          </a:xfrm>
          <a:prstGeom prst="curvedConnector3">
            <a:avLst/>
          </a:prstGeom>
          <a:ln w="63500"/>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69A1F313-65F1-4300-B7D7-7F0001D822EA}"/>
              </a:ext>
            </a:extLst>
          </p:cNvPr>
          <p:cNvCxnSpPr>
            <a:stCxn id="8" idx="3"/>
            <a:endCxn id="9" idx="1"/>
          </p:cNvCxnSpPr>
          <p:nvPr/>
        </p:nvCxnSpPr>
        <p:spPr>
          <a:xfrm flipV="1">
            <a:off x="7428272" y="952636"/>
            <a:ext cx="1870581" cy="2241903"/>
          </a:xfrm>
          <a:prstGeom prst="curvedConnector3">
            <a:avLst/>
          </a:prstGeom>
          <a:ln w="63500">
            <a:solidFill>
              <a:srgbClr val="006600"/>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0E983D6C-5BB4-494D-93E2-9B142F624845}"/>
              </a:ext>
            </a:extLst>
          </p:cNvPr>
          <p:cNvCxnSpPr>
            <a:stCxn id="8" idx="3"/>
            <a:endCxn id="10" idx="1"/>
          </p:cNvCxnSpPr>
          <p:nvPr/>
        </p:nvCxnSpPr>
        <p:spPr>
          <a:xfrm flipV="1">
            <a:off x="7428272" y="1587172"/>
            <a:ext cx="1870582" cy="1607367"/>
          </a:xfrm>
          <a:prstGeom prst="curvedConnector3">
            <a:avLst/>
          </a:prstGeom>
          <a:ln w="63500">
            <a:solidFill>
              <a:srgbClr val="00CC00"/>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9C2EEFCD-5B96-4429-B71C-7BBA56750076}"/>
              </a:ext>
            </a:extLst>
          </p:cNvPr>
          <p:cNvCxnSpPr>
            <a:stCxn id="8" idx="3"/>
            <a:endCxn id="11" idx="1"/>
          </p:cNvCxnSpPr>
          <p:nvPr/>
        </p:nvCxnSpPr>
        <p:spPr>
          <a:xfrm flipV="1">
            <a:off x="7428272" y="2232729"/>
            <a:ext cx="1870583" cy="961810"/>
          </a:xfrm>
          <a:prstGeom prst="curvedConnector3">
            <a:avLst/>
          </a:prstGeom>
          <a:ln w="63500">
            <a:solidFill>
              <a:srgbClr val="00FF00"/>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D89EFDFF-EFE7-4ABC-A182-F491E3D104DB}"/>
              </a:ext>
            </a:extLst>
          </p:cNvPr>
          <p:cNvCxnSpPr>
            <a:stCxn id="8" idx="3"/>
            <a:endCxn id="12" idx="1"/>
          </p:cNvCxnSpPr>
          <p:nvPr/>
        </p:nvCxnSpPr>
        <p:spPr>
          <a:xfrm flipV="1">
            <a:off x="7428272" y="2870262"/>
            <a:ext cx="1870584" cy="324277"/>
          </a:xfrm>
          <a:prstGeom prst="curvedConnector3">
            <a:avLst/>
          </a:prstGeom>
          <a:ln w="63500">
            <a:solidFill>
              <a:srgbClr val="99FF33"/>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8CC0BD92-057B-442E-807E-A04455B52305}"/>
              </a:ext>
            </a:extLst>
          </p:cNvPr>
          <p:cNvCxnSpPr>
            <a:stCxn id="8" idx="3"/>
            <a:endCxn id="13" idx="1"/>
          </p:cNvCxnSpPr>
          <p:nvPr/>
        </p:nvCxnSpPr>
        <p:spPr>
          <a:xfrm>
            <a:off x="7428272" y="3194539"/>
            <a:ext cx="1870584" cy="317505"/>
          </a:xfrm>
          <a:prstGeom prst="curvedConnector3">
            <a:avLst/>
          </a:prstGeom>
          <a:ln w="63500">
            <a:solidFill>
              <a:srgbClr val="CCCC00"/>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E91B82EA-6A7E-4707-9871-97BEBAAEBE94}"/>
              </a:ext>
            </a:extLst>
          </p:cNvPr>
          <p:cNvCxnSpPr>
            <a:stCxn id="8" idx="3"/>
            <a:endCxn id="14" idx="1"/>
          </p:cNvCxnSpPr>
          <p:nvPr/>
        </p:nvCxnSpPr>
        <p:spPr>
          <a:xfrm>
            <a:off x="7428272" y="3194539"/>
            <a:ext cx="1870584" cy="958813"/>
          </a:xfrm>
          <a:prstGeom prst="curvedConnector3">
            <a:avLst/>
          </a:prstGeom>
          <a:ln w="63500">
            <a:solidFill>
              <a:srgbClr val="ED7D31"/>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E2D2C1A8-5833-4B6E-A015-2D2C1766E39D}"/>
              </a:ext>
            </a:extLst>
          </p:cNvPr>
          <p:cNvCxnSpPr>
            <a:stCxn id="8" idx="3"/>
            <a:endCxn id="15" idx="1"/>
          </p:cNvCxnSpPr>
          <p:nvPr/>
        </p:nvCxnSpPr>
        <p:spPr>
          <a:xfrm>
            <a:off x="7428272" y="3194539"/>
            <a:ext cx="1870585" cy="1600358"/>
          </a:xfrm>
          <a:prstGeom prst="curvedConnector3">
            <a:avLst/>
          </a:prstGeom>
          <a:ln w="63500">
            <a:solidFill>
              <a:srgbClr val="FF3300"/>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2A93AE70-609E-4FD6-849E-AD6296C28FE8}"/>
              </a:ext>
            </a:extLst>
          </p:cNvPr>
          <p:cNvCxnSpPr>
            <a:stCxn id="8" idx="3"/>
            <a:endCxn id="16" idx="1"/>
          </p:cNvCxnSpPr>
          <p:nvPr/>
        </p:nvCxnSpPr>
        <p:spPr>
          <a:xfrm>
            <a:off x="7428272" y="3194539"/>
            <a:ext cx="1870585" cy="2241903"/>
          </a:xfrm>
          <a:prstGeom prst="curvedConnector3">
            <a:avLst/>
          </a:prstGeom>
          <a:ln w="63500">
            <a:solidFill>
              <a:srgbClr val="CC0000"/>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111A123-2E55-4A94-ADAE-7D917B17BA42}"/>
              </a:ext>
            </a:extLst>
          </p:cNvPr>
          <p:cNvSpPr/>
          <p:nvPr/>
        </p:nvSpPr>
        <p:spPr>
          <a:xfrm>
            <a:off x="4763728" y="604157"/>
            <a:ext cx="7428272" cy="3825615"/>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06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19FF8A-FA6F-4358-A654-00DBE6FE05CC}"/>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B1DB8393-43C5-407C-A4A8-93151139B16D}"/>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F80ADF2-138F-4691-A260-B62587E42D54}"/>
              </a:ext>
            </a:extLst>
          </p:cNvPr>
          <p:cNvSpPr>
            <a:spLocks noGrp="1"/>
          </p:cNvSpPr>
          <p:nvPr>
            <p:ph type="sldNum" sz="quarter" idx="12"/>
          </p:nvPr>
        </p:nvSpPr>
        <p:spPr/>
        <p:txBody>
          <a:bodyPr/>
          <a:lstStyle/>
          <a:p>
            <a:fld id="{B6B9A7AF-EA1A-4028-9F33-FABD453E4B08}" type="slidenum">
              <a:rPr lang="en-US" smtClean="0"/>
              <a:pPr/>
              <a:t>13</a:t>
            </a:fld>
            <a:endParaRPr lang="en-US"/>
          </a:p>
        </p:txBody>
      </p:sp>
      <p:graphicFrame>
        <p:nvGraphicFramePr>
          <p:cNvPr id="5" name="Chart 4">
            <a:extLst>
              <a:ext uri="{FF2B5EF4-FFF2-40B4-BE49-F238E27FC236}">
                <a16:creationId xmlns:a16="http://schemas.microsoft.com/office/drawing/2014/main" id="{98380F50-BF67-48EC-96A7-8A42EE677BB9}"/>
              </a:ext>
            </a:extLst>
          </p:cNvPr>
          <p:cNvGraphicFramePr>
            <a:graphicFrameLocks/>
          </p:cNvGraphicFramePr>
          <p:nvPr>
            <p:extLst>
              <p:ext uri="{D42A27DB-BD31-4B8C-83A1-F6EECF244321}">
                <p14:modId xmlns:p14="http://schemas.microsoft.com/office/powerpoint/2010/main" val="2208254706"/>
              </p:ext>
            </p:extLst>
          </p:nvPr>
        </p:nvGraphicFramePr>
        <p:xfrm>
          <a:off x="1524" y="0"/>
          <a:ext cx="12188952" cy="6492875"/>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D08B981D-52F2-437D-B58D-17C428259C5C}"/>
              </a:ext>
            </a:extLst>
          </p:cNvPr>
          <p:cNvSpPr/>
          <p:nvPr/>
        </p:nvSpPr>
        <p:spPr>
          <a:xfrm>
            <a:off x="1116281" y="1911927"/>
            <a:ext cx="11075719" cy="136566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550A59E-D02A-46D0-BD2A-A8B28900ED5F}"/>
              </a:ext>
            </a:extLst>
          </p:cNvPr>
          <p:cNvSpPr txBox="1"/>
          <p:nvPr/>
        </p:nvSpPr>
        <p:spPr>
          <a:xfrm>
            <a:off x="1223159" y="431589"/>
            <a:ext cx="4465122" cy="1477328"/>
          </a:xfrm>
          <a:prstGeom prst="rect">
            <a:avLst/>
          </a:prstGeom>
          <a:noFill/>
        </p:spPr>
        <p:txBody>
          <a:bodyPr wrap="square" rtlCol="0">
            <a:spAutoFit/>
          </a:bodyPr>
          <a:lstStyle/>
          <a:p>
            <a:r>
              <a:rPr lang="en-US" b="1" dirty="0"/>
              <a:t>Number:</a:t>
            </a:r>
            <a:r>
              <a:rPr lang="en-US" dirty="0"/>
              <a:t> frequency “monthly” strata  sampled per year</a:t>
            </a:r>
          </a:p>
          <a:p>
            <a:r>
              <a:rPr lang="en-US" b="1" dirty="0"/>
              <a:t>Status quo:</a:t>
            </a:r>
            <a:r>
              <a:rPr lang="en-US" dirty="0"/>
              <a:t> PRS sampled quarterly, as current</a:t>
            </a:r>
          </a:p>
          <a:p>
            <a:r>
              <a:rPr lang="en-US" b="1" dirty="0"/>
              <a:t>Merge strata: </a:t>
            </a:r>
            <a:r>
              <a:rPr lang="en-US" dirty="0"/>
              <a:t>merge Cape Romain &amp; PRS strata</a:t>
            </a:r>
            <a:endParaRPr lang="en-US" b="1" dirty="0"/>
          </a:p>
        </p:txBody>
      </p:sp>
    </p:spTree>
    <p:extLst>
      <p:ext uri="{BB962C8B-B14F-4D97-AF65-F5344CB8AC3E}">
        <p14:creationId xmlns:p14="http://schemas.microsoft.com/office/powerpoint/2010/main" val="40071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19FF8A-FA6F-4358-A654-00DBE6FE05CC}"/>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B1DB8393-43C5-407C-A4A8-93151139B16D}"/>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F80ADF2-138F-4691-A260-B62587E42D54}"/>
              </a:ext>
            </a:extLst>
          </p:cNvPr>
          <p:cNvSpPr>
            <a:spLocks noGrp="1"/>
          </p:cNvSpPr>
          <p:nvPr>
            <p:ph type="sldNum" sz="quarter" idx="12"/>
          </p:nvPr>
        </p:nvSpPr>
        <p:spPr/>
        <p:txBody>
          <a:bodyPr/>
          <a:lstStyle/>
          <a:p>
            <a:fld id="{B6B9A7AF-EA1A-4028-9F33-FABD453E4B08}" type="slidenum">
              <a:rPr lang="en-US" smtClean="0"/>
              <a:pPr/>
              <a:t>14</a:t>
            </a:fld>
            <a:endParaRPr lang="en-US"/>
          </a:p>
        </p:txBody>
      </p:sp>
      <p:graphicFrame>
        <p:nvGraphicFramePr>
          <p:cNvPr id="5" name="Chart 4">
            <a:extLst>
              <a:ext uri="{FF2B5EF4-FFF2-40B4-BE49-F238E27FC236}">
                <a16:creationId xmlns:a16="http://schemas.microsoft.com/office/drawing/2014/main" id="{98380F50-BF67-48EC-96A7-8A42EE677BB9}"/>
              </a:ext>
            </a:extLst>
          </p:cNvPr>
          <p:cNvGraphicFramePr>
            <a:graphicFrameLocks/>
          </p:cNvGraphicFramePr>
          <p:nvPr>
            <p:extLst>
              <p:ext uri="{D42A27DB-BD31-4B8C-83A1-F6EECF244321}">
                <p14:modId xmlns:p14="http://schemas.microsoft.com/office/powerpoint/2010/main" val="118851541"/>
              </p:ext>
            </p:extLst>
          </p:nvPr>
        </p:nvGraphicFramePr>
        <p:xfrm>
          <a:off x="1524" y="0"/>
          <a:ext cx="12188952" cy="6492875"/>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D08B981D-52F2-437D-B58D-17C428259C5C}"/>
              </a:ext>
            </a:extLst>
          </p:cNvPr>
          <p:cNvSpPr/>
          <p:nvPr/>
        </p:nvSpPr>
        <p:spPr>
          <a:xfrm>
            <a:off x="1116281" y="1911927"/>
            <a:ext cx="11075719" cy="136566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550A59E-D02A-46D0-BD2A-A8B28900ED5F}"/>
              </a:ext>
            </a:extLst>
          </p:cNvPr>
          <p:cNvSpPr txBox="1"/>
          <p:nvPr/>
        </p:nvSpPr>
        <p:spPr>
          <a:xfrm>
            <a:off x="1223159" y="431589"/>
            <a:ext cx="4465122" cy="1477328"/>
          </a:xfrm>
          <a:prstGeom prst="rect">
            <a:avLst/>
          </a:prstGeom>
          <a:noFill/>
        </p:spPr>
        <p:txBody>
          <a:bodyPr wrap="square" rtlCol="0">
            <a:spAutoFit/>
          </a:bodyPr>
          <a:lstStyle/>
          <a:p>
            <a:r>
              <a:rPr lang="en-US" b="1" dirty="0"/>
              <a:t>Number:</a:t>
            </a:r>
            <a:r>
              <a:rPr lang="en-US" dirty="0"/>
              <a:t> frequency “monthly” strata  sampled per year</a:t>
            </a:r>
          </a:p>
          <a:p>
            <a:r>
              <a:rPr lang="en-US" b="1" dirty="0"/>
              <a:t>Status quo:</a:t>
            </a:r>
            <a:r>
              <a:rPr lang="en-US" dirty="0"/>
              <a:t> PRS sampled quarterly, as current</a:t>
            </a:r>
          </a:p>
          <a:p>
            <a:r>
              <a:rPr lang="en-US" b="1" dirty="0"/>
              <a:t>Merge strata: </a:t>
            </a:r>
            <a:r>
              <a:rPr lang="en-US" dirty="0"/>
              <a:t>merge Cape Romain &amp; PRS strata</a:t>
            </a:r>
            <a:endParaRPr lang="en-US" b="1" dirty="0"/>
          </a:p>
        </p:txBody>
      </p:sp>
    </p:spTree>
    <p:extLst>
      <p:ext uri="{BB962C8B-B14F-4D97-AF65-F5344CB8AC3E}">
        <p14:creationId xmlns:p14="http://schemas.microsoft.com/office/powerpoint/2010/main" val="2976446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F02015-AA62-43E8-846A-DBB048AFAB38}"/>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3C7061AC-47A8-4858-BA54-60984C1058EA}"/>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05183631-0CC5-408D-B903-0FA853942BE8}"/>
              </a:ext>
            </a:extLst>
          </p:cNvPr>
          <p:cNvSpPr>
            <a:spLocks noGrp="1"/>
          </p:cNvSpPr>
          <p:nvPr>
            <p:ph type="sldNum" sz="quarter" idx="12"/>
          </p:nvPr>
        </p:nvSpPr>
        <p:spPr/>
        <p:txBody>
          <a:bodyPr/>
          <a:lstStyle/>
          <a:p>
            <a:fld id="{B6B9A7AF-EA1A-4028-9F33-FABD453E4B08}" type="slidenum">
              <a:rPr lang="en-US" smtClean="0"/>
              <a:pPr/>
              <a:t>15</a:t>
            </a:fld>
            <a:endParaRPr lang="en-US"/>
          </a:p>
        </p:txBody>
      </p:sp>
      <p:sp>
        <p:nvSpPr>
          <p:cNvPr id="6" name="Rectangle: Rounded Corners 5">
            <a:extLst>
              <a:ext uri="{FF2B5EF4-FFF2-40B4-BE49-F238E27FC236}">
                <a16:creationId xmlns:a16="http://schemas.microsoft.com/office/drawing/2014/main" id="{374086B1-DD96-44D2-BE20-E7FE7B29A90B}"/>
              </a:ext>
            </a:extLst>
          </p:cNvPr>
          <p:cNvSpPr/>
          <p:nvPr/>
        </p:nvSpPr>
        <p:spPr>
          <a:xfrm>
            <a:off x="228599" y="2819400"/>
            <a:ext cx="2743200" cy="609600"/>
          </a:xfrm>
          <a:prstGeom prst="roundRect">
            <a:avLst/>
          </a:prstGeom>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What months should we conduct sampling?</a:t>
            </a:r>
          </a:p>
        </p:txBody>
      </p:sp>
      <p:sp>
        <p:nvSpPr>
          <p:cNvPr id="7" name="Rectangle: Rounded Corners 6">
            <a:extLst>
              <a:ext uri="{FF2B5EF4-FFF2-40B4-BE49-F238E27FC236}">
                <a16:creationId xmlns:a16="http://schemas.microsoft.com/office/drawing/2014/main" id="{A555ED72-3EA6-48C1-8B13-C15127746E09}"/>
              </a:ext>
            </a:extLst>
          </p:cNvPr>
          <p:cNvSpPr/>
          <p:nvPr/>
        </p:nvSpPr>
        <p:spPr>
          <a:xfrm>
            <a:off x="9225642" y="1268187"/>
            <a:ext cx="2743200" cy="609600"/>
          </a:xfrm>
          <a:prstGeom prst="roundRect">
            <a:avLst/>
          </a:prstGeom>
          <a:solidFill>
            <a:schemeClr val="accent6"/>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January – December</a:t>
            </a:r>
          </a:p>
        </p:txBody>
      </p:sp>
      <p:sp>
        <p:nvSpPr>
          <p:cNvPr id="8" name="Rectangle: Rounded Corners 7">
            <a:extLst>
              <a:ext uri="{FF2B5EF4-FFF2-40B4-BE49-F238E27FC236}">
                <a16:creationId xmlns:a16="http://schemas.microsoft.com/office/drawing/2014/main" id="{A790CDDA-2675-4B2F-9CED-D4B29B671521}"/>
              </a:ext>
            </a:extLst>
          </p:cNvPr>
          <p:cNvSpPr/>
          <p:nvPr/>
        </p:nvSpPr>
        <p:spPr>
          <a:xfrm>
            <a:off x="9225642" y="3467551"/>
            <a:ext cx="2743200" cy="609600"/>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February – December</a:t>
            </a:r>
          </a:p>
          <a:p>
            <a:pPr algn="ctr"/>
            <a:r>
              <a:rPr lang="en-US" sz="2000" b="1" dirty="0"/>
              <a:t>(11 Months of the Year)</a:t>
            </a:r>
          </a:p>
        </p:txBody>
      </p:sp>
      <p:sp>
        <p:nvSpPr>
          <p:cNvPr id="9" name="Rectangle: Rounded Corners 8">
            <a:extLst>
              <a:ext uri="{FF2B5EF4-FFF2-40B4-BE49-F238E27FC236}">
                <a16:creationId xmlns:a16="http://schemas.microsoft.com/office/drawing/2014/main" id="{F821D7D2-DE80-4B00-8AAD-DD34B6D07DE5}"/>
              </a:ext>
            </a:extLst>
          </p:cNvPr>
          <p:cNvSpPr/>
          <p:nvPr/>
        </p:nvSpPr>
        <p:spPr>
          <a:xfrm>
            <a:off x="9225642" y="4528682"/>
            <a:ext cx="2743200" cy="609600"/>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March – December</a:t>
            </a:r>
          </a:p>
          <a:p>
            <a:pPr algn="ctr"/>
            <a:r>
              <a:rPr lang="en-US" sz="2000" b="1" dirty="0"/>
              <a:t>(10 Months of the Year)</a:t>
            </a:r>
          </a:p>
        </p:txBody>
      </p:sp>
      <p:sp>
        <p:nvSpPr>
          <p:cNvPr id="10" name="Rectangle: Rounded Corners 9">
            <a:extLst>
              <a:ext uri="{FF2B5EF4-FFF2-40B4-BE49-F238E27FC236}">
                <a16:creationId xmlns:a16="http://schemas.microsoft.com/office/drawing/2014/main" id="{548CC8BD-A890-487B-8266-EC8752FCE4FF}"/>
              </a:ext>
            </a:extLst>
          </p:cNvPr>
          <p:cNvSpPr/>
          <p:nvPr/>
        </p:nvSpPr>
        <p:spPr>
          <a:xfrm>
            <a:off x="9225642" y="5589813"/>
            <a:ext cx="2743200" cy="609600"/>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March – November</a:t>
            </a:r>
          </a:p>
          <a:p>
            <a:pPr algn="ctr"/>
            <a:r>
              <a:rPr lang="en-US" sz="2000" b="1" dirty="0"/>
              <a:t>(9 Months of the Year</a:t>
            </a:r>
          </a:p>
        </p:txBody>
      </p:sp>
      <p:sp>
        <p:nvSpPr>
          <p:cNvPr id="12" name="Rectangle: Rounded Corners 11">
            <a:extLst>
              <a:ext uri="{FF2B5EF4-FFF2-40B4-BE49-F238E27FC236}">
                <a16:creationId xmlns:a16="http://schemas.microsoft.com/office/drawing/2014/main" id="{0E50B519-C213-4A58-A087-AE12EFE9CA45}"/>
              </a:ext>
            </a:extLst>
          </p:cNvPr>
          <p:cNvSpPr/>
          <p:nvPr/>
        </p:nvSpPr>
        <p:spPr>
          <a:xfrm>
            <a:off x="4724400" y="4528682"/>
            <a:ext cx="2743200" cy="609600"/>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Certain Months of the Year?</a:t>
            </a:r>
          </a:p>
        </p:txBody>
      </p:sp>
      <p:sp>
        <p:nvSpPr>
          <p:cNvPr id="13" name="Rectangle: Rounded Corners 12">
            <a:extLst>
              <a:ext uri="{FF2B5EF4-FFF2-40B4-BE49-F238E27FC236}">
                <a16:creationId xmlns:a16="http://schemas.microsoft.com/office/drawing/2014/main" id="{CCCCB2CE-69AE-4F2B-BD1D-A9DD158C2F86}"/>
              </a:ext>
            </a:extLst>
          </p:cNvPr>
          <p:cNvSpPr/>
          <p:nvPr/>
        </p:nvSpPr>
        <p:spPr>
          <a:xfrm>
            <a:off x="4724400" y="1268187"/>
            <a:ext cx="2743200" cy="609600"/>
          </a:xfrm>
          <a:prstGeom prst="roundRect">
            <a:avLst/>
          </a:prstGeom>
          <a:solidFill>
            <a:schemeClr val="accent6"/>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All Months of the Year</a:t>
            </a:r>
          </a:p>
        </p:txBody>
      </p:sp>
      <p:cxnSp>
        <p:nvCxnSpPr>
          <p:cNvPr id="15" name="Connector: Curved 14">
            <a:extLst>
              <a:ext uri="{FF2B5EF4-FFF2-40B4-BE49-F238E27FC236}">
                <a16:creationId xmlns:a16="http://schemas.microsoft.com/office/drawing/2014/main" id="{0A68D479-F9EE-4975-96DB-4B8B5B9BB664}"/>
              </a:ext>
            </a:extLst>
          </p:cNvPr>
          <p:cNvCxnSpPr>
            <a:stCxn id="6" idx="3"/>
            <a:endCxn id="13" idx="1"/>
          </p:cNvCxnSpPr>
          <p:nvPr/>
        </p:nvCxnSpPr>
        <p:spPr>
          <a:xfrm flipV="1">
            <a:off x="2971799" y="1572987"/>
            <a:ext cx="1752601" cy="1551213"/>
          </a:xfrm>
          <a:prstGeom prst="curvedConnector3">
            <a:avLst/>
          </a:prstGeom>
          <a:ln w="63500"/>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91DFCA34-CBFF-40C5-9C4A-AADF95147B6B}"/>
              </a:ext>
            </a:extLst>
          </p:cNvPr>
          <p:cNvCxnSpPr>
            <a:stCxn id="6" idx="3"/>
            <a:endCxn id="12" idx="1"/>
          </p:cNvCxnSpPr>
          <p:nvPr/>
        </p:nvCxnSpPr>
        <p:spPr>
          <a:xfrm>
            <a:off x="2971799" y="3124200"/>
            <a:ext cx="1752601" cy="1709282"/>
          </a:xfrm>
          <a:prstGeom prst="curvedConnector3">
            <a:avLst/>
          </a:prstGeom>
          <a:ln w="63500"/>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E5E04C52-AA86-43D2-9FD3-5D1EA67A9E30}"/>
              </a:ext>
            </a:extLst>
          </p:cNvPr>
          <p:cNvCxnSpPr>
            <a:stCxn id="13" idx="3"/>
            <a:endCxn id="7" idx="1"/>
          </p:cNvCxnSpPr>
          <p:nvPr/>
        </p:nvCxnSpPr>
        <p:spPr>
          <a:xfrm>
            <a:off x="7467600" y="1572987"/>
            <a:ext cx="1758042" cy="12700"/>
          </a:xfrm>
          <a:prstGeom prst="curvedConnector3">
            <a:avLst/>
          </a:prstGeom>
          <a:ln w="63500">
            <a:solidFill>
              <a:schemeClr val="accent6"/>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D05556C7-AFF7-4C4F-9315-CE903C6D953D}"/>
              </a:ext>
            </a:extLst>
          </p:cNvPr>
          <p:cNvCxnSpPr>
            <a:stCxn id="12" idx="3"/>
            <a:endCxn id="8" idx="1"/>
          </p:cNvCxnSpPr>
          <p:nvPr/>
        </p:nvCxnSpPr>
        <p:spPr>
          <a:xfrm flipV="1">
            <a:off x="7467600" y="3772351"/>
            <a:ext cx="1758042" cy="1061131"/>
          </a:xfrm>
          <a:prstGeom prst="curvedConnector3">
            <a:avLst/>
          </a:prstGeom>
          <a:ln w="63500">
            <a:solidFill>
              <a:schemeClr val="accent2"/>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FC29C23-F8B9-4835-AE5B-D638DC94E2C3}"/>
              </a:ext>
            </a:extLst>
          </p:cNvPr>
          <p:cNvCxnSpPr>
            <a:stCxn id="12" idx="3"/>
            <a:endCxn id="9" idx="1"/>
          </p:cNvCxnSpPr>
          <p:nvPr/>
        </p:nvCxnSpPr>
        <p:spPr>
          <a:xfrm>
            <a:off x="7467600" y="4833482"/>
            <a:ext cx="1758042" cy="12700"/>
          </a:xfrm>
          <a:prstGeom prst="curvedConnector3">
            <a:avLst/>
          </a:prstGeom>
          <a:ln w="63500">
            <a:solidFill>
              <a:schemeClr val="accent2"/>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C0B5FB46-1C0E-4702-A853-CA0271069232}"/>
              </a:ext>
            </a:extLst>
          </p:cNvPr>
          <p:cNvCxnSpPr>
            <a:stCxn id="12" idx="3"/>
          </p:cNvCxnSpPr>
          <p:nvPr/>
        </p:nvCxnSpPr>
        <p:spPr>
          <a:xfrm>
            <a:off x="7467600" y="4833482"/>
            <a:ext cx="1752601" cy="1138233"/>
          </a:xfrm>
          <a:prstGeom prst="curvedConnector3">
            <a:avLst/>
          </a:prstGeom>
          <a:ln w="63500">
            <a:solidFill>
              <a:schemeClr val="accent2"/>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27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4EA217-7E2B-4348-A0A5-119E46A4988F}"/>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85DA1505-EC9D-4D9E-9497-EBDA95CA7287}"/>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FF74B5BD-03CA-4FA6-A373-0FD034C548FC}"/>
              </a:ext>
            </a:extLst>
          </p:cNvPr>
          <p:cNvSpPr>
            <a:spLocks noGrp="1"/>
          </p:cNvSpPr>
          <p:nvPr>
            <p:ph type="sldNum" sz="quarter" idx="12"/>
          </p:nvPr>
        </p:nvSpPr>
        <p:spPr/>
        <p:txBody>
          <a:bodyPr/>
          <a:lstStyle/>
          <a:p>
            <a:fld id="{B6B9A7AF-EA1A-4028-9F33-FABD453E4B08}" type="slidenum">
              <a:rPr lang="en-US" smtClean="0"/>
              <a:pPr/>
              <a:t>16</a:t>
            </a:fld>
            <a:endParaRPr lang="en-US"/>
          </a:p>
        </p:txBody>
      </p:sp>
      <p:graphicFrame>
        <p:nvGraphicFramePr>
          <p:cNvPr id="9" name="Object 8">
            <a:extLst>
              <a:ext uri="{FF2B5EF4-FFF2-40B4-BE49-F238E27FC236}">
                <a16:creationId xmlns:a16="http://schemas.microsoft.com/office/drawing/2014/main" id="{4E0D989F-2E50-47FF-92DF-C7F5CCABC97E}"/>
              </a:ext>
            </a:extLst>
          </p:cNvPr>
          <p:cNvGraphicFramePr>
            <a:graphicFrameLocks noChangeAspect="1"/>
          </p:cNvGraphicFramePr>
          <p:nvPr>
            <p:extLst>
              <p:ext uri="{D42A27DB-BD31-4B8C-83A1-F6EECF244321}">
                <p14:modId xmlns:p14="http://schemas.microsoft.com/office/powerpoint/2010/main" val="1857520123"/>
              </p:ext>
            </p:extLst>
          </p:nvPr>
        </p:nvGraphicFramePr>
        <p:xfrm>
          <a:off x="609600" y="0"/>
          <a:ext cx="10996246" cy="6492875"/>
        </p:xfrm>
        <a:graphic>
          <a:graphicData uri="http://schemas.openxmlformats.org/presentationml/2006/ole">
            <mc:AlternateContent xmlns:mc="http://schemas.openxmlformats.org/markup-compatibility/2006">
              <mc:Choice xmlns:v="urn:schemas-microsoft-com:vml" Requires="v">
                <p:oleObj spid="_x0000_s2084" name="Worksheet" r:id="rId4" imgW="9610653" imgH="7982079" progId="Excel.Sheet.12">
                  <p:embed/>
                </p:oleObj>
              </mc:Choice>
              <mc:Fallback>
                <p:oleObj name="Worksheet" r:id="rId4" imgW="9610653" imgH="7982079" progId="Excel.Sheet.12">
                  <p:embed/>
                  <p:pic>
                    <p:nvPicPr>
                      <p:cNvPr id="0" name=""/>
                      <p:cNvPicPr/>
                      <p:nvPr/>
                    </p:nvPicPr>
                    <p:blipFill>
                      <a:blip r:embed="rId5"/>
                      <a:stretch>
                        <a:fillRect/>
                      </a:stretch>
                    </p:blipFill>
                    <p:spPr>
                      <a:xfrm>
                        <a:off x="609600" y="0"/>
                        <a:ext cx="10996246" cy="6492875"/>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1DBBCDED-E6CD-45EB-BAF2-749A7D68223C}"/>
              </a:ext>
            </a:extLst>
          </p:cNvPr>
          <p:cNvSpPr/>
          <p:nvPr/>
        </p:nvSpPr>
        <p:spPr>
          <a:xfrm>
            <a:off x="7971692" y="1"/>
            <a:ext cx="3270739" cy="626012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7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C86D5A-06AC-4306-93A8-C4BC968B77F1}"/>
              </a:ext>
            </a:extLst>
          </p:cNvPr>
          <p:cNvSpPr>
            <a:spLocks noGrp="1"/>
          </p:cNvSpPr>
          <p:nvPr>
            <p:ph type="title"/>
          </p:nvPr>
        </p:nvSpPr>
        <p:spPr/>
        <p:txBody>
          <a:bodyPr>
            <a:normAutofit fontScale="90000"/>
          </a:bodyPr>
          <a:lstStyle/>
          <a:p>
            <a:r>
              <a:rPr lang="en-US" dirty="0"/>
              <a:t>What would the impact of survey design changes to the trammel net survey have on our ability to track changes in species relative abundance?</a:t>
            </a:r>
          </a:p>
        </p:txBody>
      </p:sp>
      <p:sp>
        <p:nvSpPr>
          <p:cNvPr id="8" name="Text Placeholder 7">
            <a:extLst>
              <a:ext uri="{FF2B5EF4-FFF2-40B4-BE49-F238E27FC236}">
                <a16:creationId xmlns:a16="http://schemas.microsoft.com/office/drawing/2014/main" id="{DCA31B57-EABE-4819-8310-DB3B8832C69C}"/>
              </a:ext>
            </a:extLst>
          </p:cNvPr>
          <p:cNvSpPr>
            <a:spLocks noGrp="1"/>
          </p:cNvSpPr>
          <p:nvPr>
            <p:ph type="body" idx="1"/>
          </p:nvPr>
        </p:nvSpPr>
        <p:spPr/>
        <p:txBody>
          <a:bodyPr/>
          <a:lstStyle/>
          <a:p>
            <a:r>
              <a:rPr lang="en-US" dirty="0"/>
              <a:t>Key factors to consider: 1) How does it affect our uncertainty and 2) Does the trend in abundance change?</a:t>
            </a:r>
          </a:p>
        </p:txBody>
      </p:sp>
      <p:sp>
        <p:nvSpPr>
          <p:cNvPr id="4" name="Date Placeholder 3">
            <a:extLst>
              <a:ext uri="{FF2B5EF4-FFF2-40B4-BE49-F238E27FC236}">
                <a16:creationId xmlns:a16="http://schemas.microsoft.com/office/drawing/2014/main" id="{174A83CF-4A28-485F-955E-A3E0FEA689D4}"/>
              </a:ext>
            </a:extLst>
          </p:cNvPr>
          <p:cNvSpPr>
            <a:spLocks noGrp="1"/>
          </p:cNvSpPr>
          <p:nvPr>
            <p:ph type="dt" sz="half" idx="10"/>
          </p:nvPr>
        </p:nvSpPr>
        <p:spPr/>
        <p:txBody>
          <a:bodyPr/>
          <a:lstStyle/>
          <a:p>
            <a:fld id="{CE965FCA-CE79-4EA7-81A2-6189CC51BFB5}" type="datetime1">
              <a:rPr lang="en-US" smtClean="0"/>
              <a:t>5/4/2020</a:t>
            </a:fld>
            <a:endParaRPr lang="en-US"/>
          </a:p>
        </p:txBody>
      </p:sp>
      <p:sp>
        <p:nvSpPr>
          <p:cNvPr id="5" name="Footer Placeholder 4">
            <a:extLst>
              <a:ext uri="{FF2B5EF4-FFF2-40B4-BE49-F238E27FC236}">
                <a16:creationId xmlns:a16="http://schemas.microsoft.com/office/drawing/2014/main" id="{BE4167F8-9BCD-4858-908E-7BDCC2C80515}"/>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6FBB17AF-BB63-4272-883F-0EBD265BB87C}"/>
              </a:ext>
            </a:extLst>
          </p:cNvPr>
          <p:cNvSpPr>
            <a:spLocks noGrp="1"/>
          </p:cNvSpPr>
          <p:nvPr>
            <p:ph type="sldNum" sz="quarter" idx="12"/>
          </p:nvPr>
        </p:nvSpPr>
        <p:spPr/>
        <p:txBody>
          <a:bodyPr/>
          <a:lstStyle/>
          <a:p>
            <a:fld id="{B6B9A7AF-EA1A-4028-9F33-FABD453E4B08}" type="slidenum">
              <a:rPr lang="en-US" smtClean="0"/>
              <a:pPr/>
              <a:t>17</a:t>
            </a:fld>
            <a:endParaRPr lang="en-US"/>
          </a:p>
        </p:txBody>
      </p:sp>
    </p:spTree>
    <p:extLst>
      <p:ext uri="{BB962C8B-B14F-4D97-AF65-F5344CB8AC3E}">
        <p14:creationId xmlns:p14="http://schemas.microsoft.com/office/powerpoint/2010/main" val="3985571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2C24-2498-4D9D-A627-69103C45D878}"/>
              </a:ext>
            </a:extLst>
          </p:cNvPr>
          <p:cNvSpPr>
            <a:spLocks noGrp="1"/>
          </p:cNvSpPr>
          <p:nvPr>
            <p:ph type="title"/>
          </p:nvPr>
        </p:nvSpPr>
        <p:spPr/>
        <p:txBody>
          <a:bodyPr/>
          <a:lstStyle/>
          <a:p>
            <a:r>
              <a:rPr lang="en-US" dirty="0"/>
              <a:t>How investigated?</a:t>
            </a:r>
          </a:p>
        </p:txBody>
      </p:sp>
      <p:sp>
        <p:nvSpPr>
          <p:cNvPr id="3" name="Content Placeholder 2">
            <a:extLst>
              <a:ext uri="{FF2B5EF4-FFF2-40B4-BE49-F238E27FC236}">
                <a16:creationId xmlns:a16="http://schemas.microsoft.com/office/drawing/2014/main" id="{9CCB60B5-DC7B-4B16-814D-9330EEEAF245}"/>
              </a:ext>
            </a:extLst>
          </p:cNvPr>
          <p:cNvSpPr>
            <a:spLocks noGrp="1"/>
          </p:cNvSpPr>
          <p:nvPr>
            <p:ph idx="1"/>
          </p:nvPr>
        </p:nvSpPr>
        <p:spPr/>
        <p:txBody>
          <a:bodyPr/>
          <a:lstStyle/>
          <a:p>
            <a:r>
              <a:rPr lang="en-US" dirty="0"/>
              <a:t>Inshore has been sampling 7 strata monthly </a:t>
            </a:r>
          </a:p>
          <a:p>
            <a:pPr lvl="1"/>
            <a:r>
              <a:rPr lang="en-US" dirty="0"/>
              <a:t>Earliest years, only a few of the strata existed</a:t>
            </a:r>
          </a:p>
          <a:p>
            <a:pPr lvl="1"/>
            <a:r>
              <a:rPr lang="en-US" dirty="0"/>
              <a:t>All strata existed since 2003 – added Winyah Bay</a:t>
            </a:r>
          </a:p>
          <a:p>
            <a:endParaRPr lang="en-US" dirty="0"/>
          </a:p>
          <a:p>
            <a:endParaRPr lang="en-US" dirty="0"/>
          </a:p>
        </p:txBody>
      </p:sp>
      <p:sp>
        <p:nvSpPr>
          <p:cNvPr id="4" name="Date Placeholder 3">
            <a:extLst>
              <a:ext uri="{FF2B5EF4-FFF2-40B4-BE49-F238E27FC236}">
                <a16:creationId xmlns:a16="http://schemas.microsoft.com/office/drawing/2014/main" id="{7A53132C-7C2A-41AF-AA55-B1B955D3A0B2}"/>
              </a:ext>
            </a:extLst>
          </p:cNvPr>
          <p:cNvSpPr>
            <a:spLocks noGrp="1"/>
          </p:cNvSpPr>
          <p:nvPr>
            <p:ph type="dt" sz="half" idx="10"/>
          </p:nvPr>
        </p:nvSpPr>
        <p:spPr/>
        <p:txBody>
          <a:bodyPr/>
          <a:lstStyle/>
          <a:p>
            <a:fld id="{CE965FCA-CE79-4EA7-81A2-6189CC51BFB5}" type="datetime1">
              <a:rPr lang="en-US" smtClean="0"/>
              <a:t>5/4/2020</a:t>
            </a:fld>
            <a:endParaRPr lang="en-US"/>
          </a:p>
        </p:txBody>
      </p:sp>
      <p:sp>
        <p:nvSpPr>
          <p:cNvPr id="5" name="Footer Placeholder 4">
            <a:extLst>
              <a:ext uri="{FF2B5EF4-FFF2-40B4-BE49-F238E27FC236}">
                <a16:creationId xmlns:a16="http://schemas.microsoft.com/office/drawing/2014/main" id="{82D582BA-0AFF-4D03-B216-4B6020E0DE0D}"/>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327E32EC-ABAC-4739-A912-ECB1D3D66E1E}"/>
              </a:ext>
            </a:extLst>
          </p:cNvPr>
          <p:cNvSpPr>
            <a:spLocks noGrp="1"/>
          </p:cNvSpPr>
          <p:nvPr>
            <p:ph type="sldNum" sz="quarter" idx="12"/>
          </p:nvPr>
        </p:nvSpPr>
        <p:spPr/>
        <p:txBody>
          <a:bodyPr/>
          <a:lstStyle/>
          <a:p>
            <a:fld id="{B6B9A7AF-EA1A-4028-9F33-FABD453E4B08}" type="slidenum">
              <a:rPr lang="en-US" smtClean="0"/>
              <a:pPr/>
              <a:t>18</a:t>
            </a:fld>
            <a:endParaRPr lang="en-US"/>
          </a:p>
        </p:txBody>
      </p:sp>
    </p:spTree>
    <p:extLst>
      <p:ext uri="{BB962C8B-B14F-4D97-AF65-F5344CB8AC3E}">
        <p14:creationId xmlns:p14="http://schemas.microsoft.com/office/powerpoint/2010/main" val="3143260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2C24-2498-4D9D-A627-69103C45D878}"/>
              </a:ext>
            </a:extLst>
          </p:cNvPr>
          <p:cNvSpPr>
            <a:spLocks noGrp="1"/>
          </p:cNvSpPr>
          <p:nvPr>
            <p:ph type="title"/>
          </p:nvPr>
        </p:nvSpPr>
        <p:spPr/>
        <p:txBody>
          <a:bodyPr/>
          <a:lstStyle/>
          <a:p>
            <a:r>
              <a:rPr lang="en-US" dirty="0"/>
              <a:t>How investigated?</a:t>
            </a:r>
          </a:p>
        </p:txBody>
      </p:sp>
      <p:sp>
        <p:nvSpPr>
          <p:cNvPr id="3" name="Content Placeholder 2">
            <a:extLst>
              <a:ext uri="{FF2B5EF4-FFF2-40B4-BE49-F238E27FC236}">
                <a16:creationId xmlns:a16="http://schemas.microsoft.com/office/drawing/2014/main" id="{9CCB60B5-DC7B-4B16-814D-9330EEEAF245}"/>
              </a:ext>
            </a:extLst>
          </p:cNvPr>
          <p:cNvSpPr>
            <a:spLocks noGrp="1"/>
          </p:cNvSpPr>
          <p:nvPr>
            <p:ph idx="1"/>
          </p:nvPr>
        </p:nvSpPr>
        <p:spPr/>
        <p:txBody>
          <a:bodyPr/>
          <a:lstStyle/>
          <a:p>
            <a:r>
              <a:rPr lang="en-US" dirty="0">
                <a:solidFill>
                  <a:schemeClr val="bg1">
                    <a:lumMod val="50000"/>
                  </a:schemeClr>
                </a:solidFill>
              </a:rPr>
              <a:t>Inshore has been sampling 7 strata monthly </a:t>
            </a:r>
          </a:p>
          <a:p>
            <a:r>
              <a:rPr lang="en-US" dirty="0"/>
              <a:t>Re-calculated statewide abundance trends observed if had “only” sampled a subset of trips</a:t>
            </a:r>
          </a:p>
          <a:p>
            <a:pPr lvl="1"/>
            <a:r>
              <a:rPr lang="en-US" dirty="0"/>
              <a:t>Reduced frequency of sampling in a given strata</a:t>
            </a:r>
          </a:p>
          <a:p>
            <a:pPr lvl="2"/>
            <a:r>
              <a:rPr lang="en-US" dirty="0"/>
              <a:t>6-11 months a year</a:t>
            </a:r>
          </a:p>
          <a:p>
            <a:pPr lvl="1"/>
            <a:r>
              <a:rPr lang="en-US" dirty="0"/>
              <a:t>Only sampled a reduced portion of the year</a:t>
            </a:r>
          </a:p>
          <a:p>
            <a:pPr lvl="2"/>
            <a:r>
              <a:rPr lang="en-US" dirty="0"/>
              <a:t>February – December</a:t>
            </a:r>
          </a:p>
          <a:p>
            <a:pPr lvl="2"/>
            <a:r>
              <a:rPr lang="en-US" dirty="0"/>
              <a:t>March – December</a:t>
            </a:r>
          </a:p>
          <a:p>
            <a:pPr lvl="2"/>
            <a:r>
              <a:rPr lang="en-US" dirty="0"/>
              <a:t>March – November</a:t>
            </a:r>
          </a:p>
          <a:p>
            <a:pPr lvl="1"/>
            <a:r>
              <a:rPr lang="en-US" dirty="0"/>
              <a:t>Combination of reduced portion of the year and reduced sampling frequency</a:t>
            </a:r>
          </a:p>
          <a:p>
            <a:endParaRPr lang="en-US" dirty="0"/>
          </a:p>
          <a:p>
            <a:endParaRPr lang="en-US" dirty="0"/>
          </a:p>
        </p:txBody>
      </p:sp>
      <p:sp>
        <p:nvSpPr>
          <p:cNvPr id="4" name="Date Placeholder 3">
            <a:extLst>
              <a:ext uri="{FF2B5EF4-FFF2-40B4-BE49-F238E27FC236}">
                <a16:creationId xmlns:a16="http://schemas.microsoft.com/office/drawing/2014/main" id="{7A53132C-7C2A-41AF-AA55-B1B955D3A0B2}"/>
              </a:ext>
            </a:extLst>
          </p:cNvPr>
          <p:cNvSpPr>
            <a:spLocks noGrp="1"/>
          </p:cNvSpPr>
          <p:nvPr>
            <p:ph type="dt" sz="half" idx="10"/>
          </p:nvPr>
        </p:nvSpPr>
        <p:spPr/>
        <p:txBody>
          <a:bodyPr/>
          <a:lstStyle/>
          <a:p>
            <a:fld id="{CE965FCA-CE79-4EA7-81A2-6189CC51BFB5}" type="datetime1">
              <a:rPr lang="en-US" smtClean="0"/>
              <a:t>5/4/2020</a:t>
            </a:fld>
            <a:endParaRPr lang="en-US"/>
          </a:p>
        </p:txBody>
      </p:sp>
      <p:sp>
        <p:nvSpPr>
          <p:cNvPr id="5" name="Footer Placeholder 4">
            <a:extLst>
              <a:ext uri="{FF2B5EF4-FFF2-40B4-BE49-F238E27FC236}">
                <a16:creationId xmlns:a16="http://schemas.microsoft.com/office/drawing/2014/main" id="{82D582BA-0AFF-4D03-B216-4B6020E0DE0D}"/>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327E32EC-ABAC-4739-A912-ECB1D3D66E1E}"/>
              </a:ext>
            </a:extLst>
          </p:cNvPr>
          <p:cNvSpPr>
            <a:spLocks noGrp="1"/>
          </p:cNvSpPr>
          <p:nvPr>
            <p:ph type="sldNum" sz="quarter" idx="12"/>
          </p:nvPr>
        </p:nvSpPr>
        <p:spPr/>
        <p:txBody>
          <a:bodyPr/>
          <a:lstStyle/>
          <a:p>
            <a:fld id="{B6B9A7AF-EA1A-4028-9F33-FABD453E4B08}" type="slidenum">
              <a:rPr lang="en-US" smtClean="0"/>
              <a:pPr/>
              <a:t>19</a:t>
            </a:fld>
            <a:endParaRPr lang="en-US"/>
          </a:p>
        </p:txBody>
      </p:sp>
    </p:spTree>
    <p:extLst>
      <p:ext uri="{BB962C8B-B14F-4D97-AF65-F5344CB8AC3E}">
        <p14:creationId xmlns:p14="http://schemas.microsoft.com/office/powerpoint/2010/main" val="230378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3726B-77C4-47CD-AAFF-D1FCBDB76E99}"/>
              </a:ext>
            </a:extLst>
          </p:cNvPr>
          <p:cNvSpPr>
            <a:spLocks noGrp="1"/>
          </p:cNvSpPr>
          <p:nvPr>
            <p:ph type="title"/>
          </p:nvPr>
        </p:nvSpPr>
        <p:spPr>
          <a:xfrm>
            <a:off x="838200" y="365125"/>
            <a:ext cx="10515600" cy="1325563"/>
          </a:xfrm>
        </p:spPr>
        <p:txBody>
          <a:bodyPr>
            <a:normAutofit/>
          </a:bodyPr>
          <a:lstStyle/>
          <a:p>
            <a:r>
              <a:rPr lang="en-US" dirty="0"/>
              <a:t>Inshore Fisheries Section – Since 1985</a:t>
            </a:r>
          </a:p>
        </p:txBody>
      </p:sp>
      <p:sp>
        <p:nvSpPr>
          <p:cNvPr id="4" name="Date Placeholder 3">
            <a:extLst>
              <a:ext uri="{FF2B5EF4-FFF2-40B4-BE49-F238E27FC236}">
                <a16:creationId xmlns:a16="http://schemas.microsoft.com/office/drawing/2014/main" id="{40852125-77A0-46C4-AF06-D47BFF6D83E4}"/>
              </a:ext>
            </a:extLst>
          </p:cNvPr>
          <p:cNvSpPr>
            <a:spLocks noGrp="1"/>
          </p:cNvSpPr>
          <p:nvPr>
            <p:ph type="dt" sz="half" idx="10"/>
          </p:nvPr>
        </p:nvSpPr>
        <p:spPr>
          <a:xfrm>
            <a:off x="0" y="6492875"/>
            <a:ext cx="2743200" cy="365125"/>
          </a:xfrm>
        </p:spPr>
        <p:txBody>
          <a:bodyPr>
            <a:normAutofit/>
          </a:bodyPr>
          <a:lstStyle/>
          <a:p>
            <a:pPr>
              <a:lnSpc>
                <a:spcPct val="90000"/>
              </a:lnSpc>
              <a:spcAft>
                <a:spcPts val="600"/>
              </a:spcAft>
            </a:pPr>
            <a:fld id="{CE965FCA-CE79-4EA7-81A2-6189CC51BFB5}" type="datetime1">
              <a:rPr lang="en-US" smtClean="0"/>
              <a:pPr>
                <a:lnSpc>
                  <a:spcPct val="90000"/>
                </a:lnSpc>
                <a:spcAft>
                  <a:spcPts val="600"/>
                </a:spcAft>
              </a:pPr>
              <a:t>5/4/2020</a:t>
            </a:fld>
            <a:endParaRPr lang="en-US" dirty="0"/>
          </a:p>
        </p:txBody>
      </p:sp>
      <p:sp>
        <p:nvSpPr>
          <p:cNvPr id="5" name="Footer Placeholder 4">
            <a:extLst>
              <a:ext uri="{FF2B5EF4-FFF2-40B4-BE49-F238E27FC236}">
                <a16:creationId xmlns:a16="http://schemas.microsoft.com/office/drawing/2014/main" id="{390E786F-EF02-4D66-B1E5-D233D96011A3}"/>
              </a:ext>
            </a:extLst>
          </p:cNvPr>
          <p:cNvSpPr>
            <a:spLocks noGrp="1"/>
          </p:cNvSpPr>
          <p:nvPr>
            <p:ph type="ftr" sz="quarter" idx="11"/>
          </p:nvPr>
        </p:nvSpPr>
        <p:spPr>
          <a:xfrm>
            <a:off x="4038600" y="6492874"/>
            <a:ext cx="4114800" cy="365125"/>
          </a:xfrm>
        </p:spPr>
        <p:txBody>
          <a:bodyPr>
            <a:normAutofit/>
          </a:bodyPr>
          <a:lstStyle/>
          <a:p>
            <a:pPr>
              <a:lnSpc>
                <a:spcPct val="90000"/>
              </a:lnSpc>
              <a:spcAft>
                <a:spcPts val="600"/>
              </a:spcAft>
            </a:pPr>
            <a:r>
              <a:rPr lang="en-US" dirty="0"/>
              <a:t>Social and Economic Concerns of Fisheries</a:t>
            </a:r>
          </a:p>
        </p:txBody>
      </p:sp>
      <p:sp>
        <p:nvSpPr>
          <p:cNvPr id="6" name="Slide Number Placeholder 5">
            <a:extLst>
              <a:ext uri="{FF2B5EF4-FFF2-40B4-BE49-F238E27FC236}">
                <a16:creationId xmlns:a16="http://schemas.microsoft.com/office/drawing/2014/main" id="{37B9E3D6-96B2-4B81-9803-B21717D4D75D}"/>
              </a:ext>
            </a:extLst>
          </p:cNvPr>
          <p:cNvSpPr>
            <a:spLocks noGrp="1"/>
          </p:cNvSpPr>
          <p:nvPr>
            <p:ph type="sldNum" sz="quarter" idx="12"/>
          </p:nvPr>
        </p:nvSpPr>
        <p:spPr>
          <a:xfrm>
            <a:off x="9448800" y="6492875"/>
            <a:ext cx="2743200" cy="365125"/>
          </a:xfrm>
        </p:spPr>
        <p:txBody>
          <a:bodyPr>
            <a:normAutofit/>
          </a:bodyPr>
          <a:lstStyle/>
          <a:p>
            <a:pPr>
              <a:lnSpc>
                <a:spcPct val="90000"/>
              </a:lnSpc>
              <a:spcAft>
                <a:spcPts val="600"/>
              </a:spcAft>
            </a:pPr>
            <a:fld id="{B6B9A7AF-EA1A-4028-9F33-FABD453E4B08}" type="slidenum">
              <a:rPr lang="en-US" smtClean="0"/>
              <a:pPr>
                <a:lnSpc>
                  <a:spcPct val="90000"/>
                </a:lnSpc>
                <a:spcAft>
                  <a:spcPts val="600"/>
                </a:spcAft>
              </a:pPr>
              <a:t>2</a:t>
            </a:fld>
            <a:endParaRPr lang="en-US" dirty="0"/>
          </a:p>
        </p:txBody>
      </p:sp>
      <p:graphicFrame>
        <p:nvGraphicFramePr>
          <p:cNvPr id="8" name="Content Placeholder 2">
            <a:extLst>
              <a:ext uri="{FF2B5EF4-FFF2-40B4-BE49-F238E27FC236}">
                <a16:creationId xmlns:a16="http://schemas.microsoft.com/office/drawing/2014/main" id="{DA20423F-9F13-48C7-A9B3-0192DCD73F41}"/>
              </a:ext>
            </a:extLst>
          </p:cNvPr>
          <p:cNvGraphicFramePr>
            <a:graphicFrameLocks noGrp="1"/>
          </p:cNvGraphicFramePr>
          <p:nvPr>
            <p:ph idx="1"/>
            <p:extLst>
              <p:ext uri="{D42A27DB-BD31-4B8C-83A1-F6EECF244321}">
                <p14:modId xmlns:p14="http://schemas.microsoft.com/office/powerpoint/2010/main" val="12312753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376109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19FF8A-FA6F-4358-A654-00DBE6FE05C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CDC426-0FF5-4FCF-8B52-00AC3DCCC66A}" type="datetime1">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5/4/2020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B1DB8393-43C5-407C-A4A8-93151139B16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Social and Economic Concerns of Fisheries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5F80ADF2-138F-4691-A260-B62587E42D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B9A7AF-EA1A-4028-9F33-FABD453E4B08}" type="slidenum">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hart 4">
            <a:extLst>
              <a:ext uri="{FF2B5EF4-FFF2-40B4-BE49-F238E27FC236}">
                <a16:creationId xmlns:a16="http://schemas.microsoft.com/office/drawing/2014/main" id="{98380F50-BF67-48EC-96A7-8A42EE677BB9}"/>
              </a:ext>
            </a:extLst>
          </p:cNvPr>
          <p:cNvGraphicFramePr>
            <a:graphicFrameLocks/>
          </p:cNvGraphicFramePr>
          <p:nvPr>
            <p:extLst>
              <p:ext uri="{D42A27DB-BD31-4B8C-83A1-F6EECF244321}">
                <p14:modId xmlns:p14="http://schemas.microsoft.com/office/powerpoint/2010/main" val="3631711494"/>
              </p:ext>
            </p:extLst>
          </p:nvPr>
        </p:nvGraphicFramePr>
        <p:xfrm>
          <a:off x="1524" y="0"/>
          <a:ext cx="12188952" cy="6492875"/>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D08B981D-52F2-437D-B58D-17C428259C5C}"/>
              </a:ext>
            </a:extLst>
          </p:cNvPr>
          <p:cNvSpPr/>
          <p:nvPr/>
        </p:nvSpPr>
        <p:spPr>
          <a:xfrm>
            <a:off x="1116281" y="1911927"/>
            <a:ext cx="11075719" cy="136566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550A59E-D02A-46D0-BD2A-A8B28900ED5F}"/>
              </a:ext>
            </a:extLst>
          </p:cNvPr>
          <p:cNvSpPr txBox="1"/>
          <p:nvPr/>
        </p:nvSpPr>
        <p:spPr>
          <a:xfrm>
            <a:off x="1223159" y="431589"/>
            <a:ext cx="446512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Number: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frequency “monthly” strata  sampled per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Status quo: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PRS sampled quarterly, as current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Merge strata: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merge Cape Romain &amp; PRS strata</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702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2C24-2498-4D9D-A627-69103C45D878}"/>
              </a:ext>
            </a:extLst>
          </p:cNvPr>
          <p:cNvSpPr>
            <a:spLocks noGrp="1"/>
          </p:cNvSpPr>
          <p:nvPr>
            <p:ph type="title"/>
          </p:nvPr>
        </p:nvSpPr>
        <p:spPr/>
        <p:txBody>
          <a:bodyPr/>
          <a:lstStyle/>
          <a:p>
            <a:r>
              <a:rPr lang="en-US" dirty="0"/>
              <a:t>How investigated?</a:t>
            </a:r>
          </a:p>
        </p:txBody>
      </p:sp>
      <p:sp>
        <p:nvSpPr>
          <p:cNvPr id="3" name="Content Placeholder 2">
            <a:extLst>
              <a:ext uri="{FF2B5EF4-FFF2-40B4-BE49-F238E27FC236}">
                <a16:creationId xmlns:a16="http://schemas.microsoft.com/office/drawing/2014/main" id="{9CCB60B5-DC7B-4B16-814D-9330EEEAF245}"/>
              </a:ext>
            </a:extLst>
          </p:cNvPr>
          <p:cNvSpPr>
            <a:spLocks noGrp="1"/>
          </p:cNvSpPr>
          <p:nvPr>
            <p:ph idx="1"/>
          </p:nvPr>
        </p:nvSpPr>
        <p:spPr/>
        <p:txBody>
          <a:bodyPr>
            <a:normAutofit/>
          </a:bodyPr>
          <a:lstStyle/>
          <a:p>
            <a:r>
              <a:rPr lang="en-US" dirty="0">
                <a:solidFill>
                  <a:schemeClr val="bg1">
                    <a:lumMod val="50000"/>
                  </a:schemeClr>
                </a:solidFill>
              </a:rPr>
              <a:t>Inshore has been sampling 7 strata monthly </a:t>
            </a:r>
          </a:p>
          <a:p>
            <a:r>
              <a:rPr lang="en-US" dirty="0">
                <a:solidFill>
                  <a:schemeClr val="bg1">
                    <a:lumMod val="50000"/>
                  </a:schemeClr>
                </a:solidFill>
              </a:rPr>
              <a:t>Re-calculated statewide abundance trends observed if had “only” sampled a subset of trips</a:t>
            </a:r>
          </a:p>
          <a:p>
            <a:r>
              <a:rPr lang="en-US" dirty="0"/>
              <a:t>Investigated the survey changes with respect to…</a:t>
            </a:r>
          </a:p>
          <a:p>
            <a:pPr lvl="1"/>
            <a:r>
              <a:rPr lang="en-US" dirty="0"/>
              <a:t>Individual Species</a:t>
            </a:r>
          </a:p>
          <a:p>
            <a:pPr lvl="2"/>
            <a:r>
              <a:rPr lang="en-US" dirty="0"/>
              <a:t>Relative abundance</a:t>
            </a:r>
          </a:p>
          <a:p>
            <a:pPr lvl="2"/>
            <a:r>
              <a:rPr lang="en-US" dirty="0"/>
              <a:t>Annual CV</a:t>
            </a:r>
          </a:p>
          <a:p>
            <a:pPr lvl="2"/>
            <a:r>
              <a:rPr lang="en-US" dirty="0"/>
              <a:t>Survey Median CV</a:t>
            </a:r>
          </a:p>
          <a:p>
            <a:endParaRPr lang="en-US" dirty="0"/>
          </a:p>
        </p:txBody>
      </p:sp>
      <p:sp>
        <p:nvSpPr>
          <p:cNvPr id="4" name="Date Placeholder 3">
            <a:extLst>
              <a:ext uri="{FF2B5EF4-FFF2-40B4-BE49-F238E27FC236}">
                <a16:creationId xmlns:a16="http://schemas.microsoft.com/office/drawing/2014/main" id="{7A53132C-7C2A-41AF-AA55-B1B955D3A0B2}"/>
              </a:ext>
            </a:extLst>
          </p:cNvPr>
          <p:cNvSpPr>
            <a:spLocks noGrp="1"/>
          </p:cNvSpPr>
          <p:nvPr>
            <p:ph type="dt" sz="half" idx="10"/>
          </p:nvPr>
        </p:nvSpPr>
        <p:spPr/>
        <p:txBody>
          <a:bodyPr/>
          <a:lstStyle/>
          <a:p>
            <a:fld id="{CE965FCA-CE79-4EA7-81A2-6189CC51BFB5}" type="datetime1">
              <a:rPr lang="en-US" smtClean="0"/>
              <a:t>5/4/2020</a:t>
            </a:fld>
            <a:endParaRPr lang="en-US"/>
          </a:p>
        </p:txBody>
      </p:sp>
      <p:sp>
        <p:nvSpPr>
          <p:cNvPr id="5" name="Footer Placeholder 4">
            <a:extLst>
              <a:ext uri="{FF2B5EF4-FFF2-40B4-BE49-F238E27FC236}">
                <a16:creationId xmlns:a16="http://schemas.microsoft.com/office/drawing/2014/main" id="{82D582BA-0AFF-4D03-B216-4B6020E0DE0D}"/>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327E32EC-ABAC-4739-A912-ECB1D3D66E1E}"/>
              </a:ext>
            </a:extLst>
          </p:cNvPr>
          <p:cNvSpPr>
            <a:spLocks noGrp="1"/>
          </p:cNvSpPr>
          <p:nvPr>
            <p:ph type="sldNum" sz="quarter" idx="12"/>
          </p:nvPr>
        </p:nvSpPr>
        <p:spPr/>
        <p:txBody>
          <a:bodyPr/>
          <a:lstStyle/>
          <a:p>
            <a:fld id="{B6B9A7AF-EA1A-4028-9F33-FABD453E4B08}" type="slidenum">
              <a:rPr lang="en-US" smtClean="0"/>
              <a:pPr/>
              <a:t>21</a:t>
            </a:fld>
            <a:endParaRPr lang="en-US"/>
          </a:p>
        </p:txBody>
      </p:sp>
    </p:spTree>
    <p:extLst>
      <p:ext uri="{BB962C8B-B14F-4D97-AF65-F5344CB8AC3E}">
        <p14:creationId xmlns:p14="http://schemas.microsoft.com/office/powerpoint/2010/main" val="389785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2C24-2498-4D9D-A627-69103C45D878}"/>
              </a:ext>
            </a:extLst>
          </p:cNvPr>
          <p:cNvSpPr>
            <a:spLocks noGrp="1"/>
          </p:cNvSpPr>
          <p:nvPr>
            <p:ph type="title"/>
          </p:nvPr>
        </p:nvSpPr>
        <p:spPr/>
        <p:txBody>
          <a:bodyPr/>
          <a:lstStyle/>
          <a:p>
            <a:r>
              <a:rPr lang="en-US" dirty="0"/>
              <a:t>How investigated?</a:t>
            </a:r>
          </a:p>
        </p:txBody>
      </p:sp>
      <p:sp>
        <p:nvSpPr>
          <p:cNvPr id="3" name="Content Placeholder 2">
            <a:extLst>
              <a:ext uri="{FF2B5EF4-FFF2-40B4-BE49-F238E27FC236}">
                <a16:creationId xmlns:a16="http://schemas.microsoft.com/office/drawing/2014/main" id="{9CCB60B5-DC7B-4B16-814D-9330EEEAF245}"/>
              </a:ext>
            </a:extLst>
          </p:cNvPr>
          <p:cNvSpPr>
            <a:spLocks noGrp="1"/>
          </p:cNvSpPr>
          <p:nvPr>
            <p:ph idx="1"/>
          </p:nvPr>
        </p:nvSpPr>
        <p:spPr/>
        <p:txBody>
          <a:bodyPr>
            <a:normAutofit/>
          </a:bodyPr>
          <a:lstStyle/>
          <a:p>
            <a:r>
              <a:rPr lang="en-US" dirty="0">
                <a:solidFill>
                  <a:schemeClr val="bg1">
                    <a:lumMod val="50000"/>
                  </a:schemeClr>
                </a:solidFill>
              </a:rPr>
              <a:t>Inshore has been sampling 7 strata monthly </a:t>
            </a:r>
          </a:p>
          <a:p>
            <a:r>
              <a:rPr lang="en-US" dirty="0">
                <a:solidFill>
                  <a:schemeClr val="bg1">
                    <a:lumMod val="50000"/>
                  </a:schemeClr>
                </a:solidFill>
              </a:rPr>
              <a:t>Re-calculated statewide abundance trends observed if had “only” sampled a subset of trips</a:t>
            </a:r>
          </a:p>
          <a:p>
            <a:r>
              <a:rPr lang="en-US" dirty="0"/>
              <a:t>Investigated the survey changes with respect to…</a:t>
            </a:r>
          </a:p>
          <a:p>
            <a:pPr lvl="1"/>
            <a:r>
              <a:rPr lang="en-US" dirty="0"/>
              <a:t>Individual Species</a:t>
            </a:r>
          </a:p>
          <a:p>
            <a:pPr lvl="1"/>
            <a:r>
              <a:rPr lang="en-US" dirty="0"/>
              <a:t>Overall Survey Uncertainty</a:t>
            </a:r>
          </a:p>
          <a:p>
            <a:pPr lvl="2"/>
            <a:r>
              <a:rPr lang="en-US" dirty="0"/>
              <a:t>Median Survey CV Across All Species</a:t>
            </a:r>
          </a:p>
          <a:p>
            <a:pPr lvl="2"/>
            <a:r>
              <a:rPr lang="en-US" dirty="0"/>
              <a:t>Median Survey CV Across Select Species</a:t>
            </a:r>
          </a:p>
          <a:p>
            <a:endParaRPr lang="en-US" dirty="0"/>
          </a:p>
        </p:txBody>
      </p:sp>
      <p:sp>
        <p:nvSpPr>
          <p:cNvPr id="4" name="Date Placeholder 3">
            <a:extLst>
              <a:ext uri="{FF2B5EF4-FFF2-40B4-BE49-F238E27FC236}">
                <a16:creationId xmlns:a16="http://schemas.microsoft.com/office/drawing/2014/main" id="{7A53132C-7C2A-41AF-AA55-B1B955D3A0B2}"/>
              </a:ext>
            </a:extLst>
          </p:cNvPr>
          <p:cNvSpPr>
            <a:spLocks noGrp="1"/>
          </p:cNvSpPr>
          <p:nvPr>
            <p:ph type="dt" sz="half" idx="10"/>
          </p:nvPr>
        </p:nvSpPr>
        <p:spPr/>
        <p:txBody>
          <a:bodyPr/>
          <a:lstStyle/>
          <a:p>
            <a:fld id="{CE965FCA-CE79-4EA7-81A2-6189CC51BFB5}" type="datetime1">
              <a:rPr lang="en-US" smtClean="0"/>
              <a:t>5/4/2020</a:t>
            </a:fld>
            <a:endParaRPr lang="en-US"/>
          </a:p>
        </p:txBody>
      </p:sp>
      <p:sp>
        <p:nvSpPr>
          <p:cNvPr id="5" name="Footer Placeholder 4">
            <a:extLst>
              <a:ext uri="{FF2B5EF4-FFF2-40B4-BE49-F238E27FC236}">
                <a16:creationId xmlns:a16="http://schemas.microsoft.com/office/drawing/2014/main" id="{82D582BA-0AFF-4D03-B216-4B6020E0DE0D}"/>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327E32EC-ABAC-4739-A912-ECB1D3D66E1E}"/>
              </a:ext>
            </a:extLst>
          </p:cNvPr>
          <p:cNvSpPr>
            <a:spLocks noGrp="1"/>
          </p:cNvSpPr>
          <p:nvPr>
            <p:ph type="sldNum" sz="quarter" idx="12"/>
          </p:nvPr>
        </p:nvSpPr>
        <p:spPr/>
        <p:txBody>
          <a:bodyPr/>
          <a:lstStyle/>
          <a:p>
            <a:fld id="{B6B9A7AF-EA1A-4028-9F33-FABD453E4B08}" type="slidenum">
              <a:rPr lang="en-US" smtClean="0"/>
              <a:pPr/>
              <a:t>22</a:t>
            </a:fld>
            <a:endParaRPr lang="en-US"/>
          </a:p>
        </p:txBody>
      </p:sp>
    </p:spTree>
    <p:extLst>
      <p:ext uri="{BB962C8B-B14F-4D97-AF65-F5344CB8AC3E}">
        <p14:creationId xmlns:p14="http://schemas.microsoft.com/office/powerpoint/2010/main" val="3803794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lstStyle/>
          <a:p>
            <a:r>
              <a:rPr lang="en-US" dirty="0"/>
              <a:t>How would it have affected our understanding of </a:t>
            </a:r>
            <a:r>
              <a:rPr lang="en-US" u="sng" dirty="0"/>
              <a:t>Red Drum </a:t>
            </a:r>
            <a:r>
              <a:rPr lang="en-US" dirty="0"/>
              <a:t>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5/4/2020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23</a:t>
            </a:fld>
            <a:endParaRPr lang="en-US"/>
          </a:p>
        </p:txBody>
      </p:sp>
    </p:spTree>
    <p:extLst>
      <p:ext uri="{BB962C8B-B14F-4D97-AF65-F5344CB8AC3E}">
        <p14:creationId xmlns:p14="http://schemas.microsoft.com/office/powerpoint/2010/main" val="3729662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339A97-30B1-4889-809A-901FC50B48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24</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522533" y="2054831"/>
            <a:ext cx="4818769" cy="4284324"/>
            <a:chOff x="522533" y="2054831"/>
            <a:chExt cx="4818769" cy="4284324"/>
          </a:xfrm>
        </p:grpSpPr>
        <p:sp>
          <p:nvSpPr>
            <p:cNvPr id="7" name="Rectangle 6">
              <a:extLst>
                <a:ext uri="{FF2B5EF4-FFF2-40B4-BE49-F238E27FC236}">
                  <a16:creationId xmlns:a16="http://schemas.microsoft.com/office/drawing/2014/main" id="{55A8049D-9DC7-4289-A1F7-83C3FD90B808}"/>
                </a:ext>
              </a:extLst>
            </p:cNvPr>
            <p:cNvSpPr/>
            <p:nvPr/>
          </p:nvSpPr>
          <p:spPr>
            <a:xfrm>
              <a:off x="522533" y="2054831"/>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144589" y="3475892"/>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748807" y="4935415"/>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2115028" y="621323"/>
            <a:ext cx="6524880"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29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25</a:t>
            </a:fld>
            <a:endParaRPr lang="en-US"/>
          </a:p>
        </p:txBody>
      </p:sp>
      <p:pic>
        <p:nvPicPr>
          <p:cNvPr id="6" name="Picture 5">
            <a:extLst>
              <a:ext uri="{FF2B5EF4-FFF2-40B4-BE49-F238E27FC236}">
                <a16:creationId xmlns:a16="http://schemas.microsoft.com/office/drawing/2014/main" id="{127441D0-F1FD-455F-B446-CA9B89563D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cxnSp>
        <p:nvCxnSpPr>
          <p:cNvPr id="8" name="Straight Connector 7">
            <a:extLst>
              <a:ext uri="{FF2B5EF4-FFF2-40B4-BE49-F238E27FC236}">
                <a16:creationId xmlns:a16="http://schemas.microsoft.com/office/drawing/2014/main" id="{42468F99-6A59-4BDD-A808-0DFE80DB0FAB}"/>
              </a:ext>
            </a:extLst>
          </p:cNvPr>
          <p:cNvCxnSpPr/>
          <p:nvPr/>
        </p:nvCxnSpPr>
        <p:spPr>
          <a:xfrm>
            <a:off x="676405" y="2818356"/>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02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lstStyle/>
          <a:p>
            <a:r>
              <a:rPr lang="en-US" dirty="0"/>
              <a:t>How would it have affected our understanding of </a:t>
            </a:r>
            <a:r>
              <a:rPr lang="en-US" u="sng" dirty="0"/>
              <a:t>Spotted Seatrout </a:t>
            </a:r>
            <a:r>
              <a:rPr lang="en-US" dirty="0"/>
              <a:t>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5/4/2020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26</a:t>
            </a:fld>
            <a:endParaRPr lang="en-US"/>
          </a:p>
        </p:txBody>
      </p:sp>
    </p:spTree>
    <p:extLst>
      <p:ext uri="{BB962C8B-B14F-4D97-AF65-F5344CB8AC3E}">
        <p14:creationId xmlns:p14="http://schemas.microsoft.com/office/powerpoint/2010/main" val="574422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C2E3D5-1A7D-4F4B-81B3-0540A6A43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27</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522533" y="2054831"/>
            <a:ext cx="4818769" cy="4284324"/>
            <a:chOff x="522533" y="2054831"/>
            <a:chExt cx="4818769" cy="4284324"/>
          </a:xfrm>
        </p:grpSpPr>
        <p:sp>
          <p:nvSpPr>
            <p:cNvPr id="7" name="Rectangle 6">
              <a:extLst>
                <a:ext uri="{FF2B5EF4-FFF2-40B4-BE49-F238E27FC236}">
                  <a16:creationId xmlns:a16="http://schemas.microsoft.com/office/drawing/2014/main" id="{55A8049D-9DC7-4289-A1F7-83C3FD90B808}"/>
                </a:ext>
              </a:extLst>
            </p:cNvPr>
            <p:cNvSpPr/>
            <p:nvPr/>
          </p:nvSpPr>
          <p:spPr>
            <a:xfrm>
              <a:off x="522533" y="2054831"/>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109420" y="3475892"/>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748807" y="4935415"/>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2115028" y="621323"/>
            <a:ext cx="6524880"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469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9474A4-447C-480D-B130-6605575112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28</a:t>
            </a:fld>
            <a:endParaRPr lang="en-US"/>
          </a:p>
        </p:txBody>
      </p:sp>
      <p:cxnSp>
        <p:nvCxnSpPr>
          <p:cNvPr id="8" name="Straight Connector 7">
            <a:extLst>
              <a:ext uri="{FF2B5EF4-FFF2-40B4-BE49-F238E27FC236}">
                <a16:creationId xmlns:a16="http://schemas.microsoft.com/office/drawing/2014/main" id="{42468F99-6A59-4BDD-A808-0DFE80DB0FAB}"/>
              </a:ext>
            </a:extLst>
          </p:cNvPr>
          <p:cNvCxnSpPr/>
          <p:nvPr/>
        </p:nvCxnSpPr>
        <p:spPr>
          <a:xfrm>
            <a:off x="676405" y="1481926"/>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015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normAutofit/>
          </a:bodyPr>
          <a:lstStyle/>
          <a:p>
            <a:r>
              <a:rPr lang="en-US" dirty="0"/>
              <a:t>How would it have affected our understanding of </a:t>
            </a:r>
            <a:r>
              <a:rPr lang="en-US" u="sng" dirty="0"/>
              <a:t>Southern Flounder</a:t>
            </a:r>
            <a:r>
              <a:rPr lang="en-US" dirty="0"/>
              <a:t> 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5/4/2020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29</a:t>
            </a:fld>
            <a:endParaRPr lang="en-US"/>
          </a:p>
        </p:txBody>
      </p:sp>
    </p:spTree>
    <p:extLst>
      <p:ext uri="{BB962C8B-B14F-4D97-AF65-F5344CB8AC3E}">
        <p14:creationId xmlns:p14="http://schemas.microsoft.com/office/powerpoint/2010/main" val="2313228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806598-D2C1-4C75-96ED-DF95C4874328}"/>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Our Fishery-Independent Surveys</a:t>
            </a:r>
          </a:p>
        </p:txBody>
      </p:sp>
      <p:cxnSp>
        <p:nvCxnSpPr>
          <p:cNvPr id="21" name="Straight Connector 1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6A3A136-441A-4670-8F42-8CBBF0CA00B9}"/>
              </a:ext>
            </a:extLst>
          </p:cNvPr>
          <p:cNvSpPr>
            <a:spLocks noGrp="1"/>
          </p:cNvSpPr>
          <p:nvPr>
            <p:ph idx="1"/>
          </p:nvPr>
        </p:nvSpPr>
        <p:spPr>
          <a:xfrm>
            <a:off x="4976031" y="963877"/>
            <a:ext cx="6377769" cy="4930246"/>
          </a:xfrm>
        </p:spPr>
        <p:txBody>
          <a:bodyPr anchor="ctr">
            <a:normAutofit/>
          </a:bodyPr>
          <a:lstStyle/>
          <a:p>
            <a:endParaRPr lang="en-US" sz="2200" dirty="0"/>
          </a:p>
        </p:txBody>
      </p:sp>
      <p:sp>
        <p:nvSpPr>
          <p:cNvPr id="4" name="Date Placeholder 3">
            <a:extLst>
              <a:ext uri="{FF2B5EF4-FFF2-40B4-BE49-F238E27FC236}">
                <a16:creationId xmlns:a16="http://schemas.microsoft.com/office/drawing/2014/main" id="{47A255F0-379C-4951-836F-1E18B37B6669}"/>
              </a:ext>
            </a:extLst>
          </p:cNvPr>
          <p:cNvSpPr>
            <a:spLocks noGrp="1"/>
          </p:cNvSpPr>
          <p:nvPr>
            <p:ph type="dt" sz="half" idx="10"/>
          </p:nvPr>
        </p:nvSpPr>
        <p:spPr>
          <a:xfrm>
            <a:off x="0" y="6492875"/>
            <a:ext cx="2743200" cy="365125"/>
          </a:xfrm>
        </p:spPr>
        <p:txBody>
          <a:bodyPr>
            <a:noAutofit/>
          </a:bodyPr>
          <a:lstStyle/>
          <a:p>
            <a:pPr>
              <a:spcAft>
                <a:spcPts val="600"/>
              </a:spcAft>
            </a:pPr>
            <a:fld id="{CE965FCA-CE79-4EA7-81A2-6189CC51BFB5}" type="datetime1">
              <a:rPr lang="en-US">
                <a:solidFill>
                  <a:schemeClr val="bg1">
                    <a:alpha val="80000"/>
                  </a:schemeClr>
                </a:solidFill>
              </a:rPr>
              <a:pPr>
                <a:spcAft>
                  <a:spcPts val="600"/>
                </a:spcAft>
              </a:pPr>
              <a:t>5/4/2020</a:t>
            </a:fld>
            <a:endParaRPr lang="en-US" dirty="0">
              <a:solidFill>
                <a:schemeClr val="bg1">
                  <a:alpha val="80000"/>
                </a:schemeClr>
              </a:solidFill>
            </a:endParaRPr>
          </a:p>
        </p:txBody>
      </p:sp>
      <p:sp>
        <p:nvSpPr>
          <p:cNvPr id="5" name="Footer Placeholder 4">
            <a:extLst>
              <a:ext uri="{FF2B5EF4-FFF2-40B4-BE49-F238E27FC236}">
                <a16:creationId xmlns:a16="http://schemas.microsoft.com/office/drawing/2014/main" id="{B9E29EF4-35CD-4A21-8989-B71EA9217EA7}"/>
              </a:ext>
            </a:extLst>
          </p:cNvPr>
          <p:cNvSpPr>
            <a:spLocks noGrp="1"/>
          </p:cNvSpPr>
          <p:nvPr>
            <p:ph type="ftr" sz="quarter" idx="11"/>
          </p:nvPr>
        </p:nvSpPr>
        <p:spPr>
          <a:xfrm>
            <a:off x="3466007" y="6492874"/>
            <a:ext cx="5259985" cy="365125"/>
          </a:xfrm>
        </p:spPr>
        <p:txBody>
          <a:bodyPr>
            <a:noAutofit/>
          </a:bodyPr>
          <a:lstStyle/>
          <a:p>
            <a:pPr>
              <a:spcAft>
                <a:spcPts val="600"/>
              </a:spcAft>
            </a:pPr>
            <a:r>
              <a:rPr lang="en-US">
                <a:solidFill>
                  <a:schemeClr val="bg1">
                    <a:alpha val="80000"/>
                  </a:schemeClr>
                </a:solidFill>
              </a:rPr>
              <a:t>Social and Economic Concerns of Fisheries</a:t>
            </a:r>
          </a:p>
        </p:txBody>
      </p:sp>
      <p:sp>
        <p:nvSpPr>
          <p:cNvPr id="6" name="Slide Number Placeholder 5">
            <a:extLst>
              <a:ext uri="{FF2B5EF4-FFF2-40B4-BE49-F238E27FC236}">
                <a16:creationId xmlns:a16="http://schemas.microsoft.com/office/drawing/2014/main" id="{27058D30-6055-40BC-ADF4-CE9B42CDD4FC}"/>
              </a:ext>
            </a:extLst>
          </p:cNvPr>
          <p:cNvSpPr>
            <a:spLocks noGrp="1"/>
          </p:cNvSpPr>
          <p:nvPr>
            <p:ph type="sldNum" sz="quarter" idx="12"/>
          </p:nvPr>
        </p:nvSpPr>
        <p:spPr>
          <a:xfrm>
            <a:off x="11409717" y="6492873"/>
            <a:ext cx="782283" cy="365125"/>
          </a:xfrm>
        </p:spPr>
        <p:txBody>
          <a:bodyPr>
            <a:noAutofit/>
          </a:bodyPr>
          <a:lstStyle/>
          <a:p>
            <a:pPr>
              <a:spcAft>
                <a:spcPts val="600"/>
              </a:spcAft>
            </a:pPr>
            <a:fld id="{B6B9A7AF-EA1A-4028-9F33-FABD453E4B08}" type="slidenum">
              <a:rPr lang="en-US">
                <a:solidFill>
                  <a:schemeClr val="bg1">
                    <a:alpha val="80000"/>
                  </a:schemeClr>
                </a:solidFill>
              </a:rPr>
              <a:pPr>
                <a:spcAft>
                  <a:spcPts val="600"/>
                </a:spcAft>
              </a:pPr>
              <a:t>3</a:t>
            </a:fld>
            <a:endParaRPr lang="en-US">
              <a:solidFill>
                <a:schemeClr val="bg1">
                  <a:alpha val="80000"/>
                </a:schemeClr>
              </a:solidFill>
            </a:endParaRPr>
          </a:p>
        </p:txBody>
      </p:sp>
    </p:spTree>
    <p:extLst>
      <p:ext uri="{BB962C8B-B14F-4D97-AF65-F5344CB8AC3E}">
        <p14:creationId xmlns:p14="http://schemas.microsoft.com/office/powerpoint/2010/main" val="1358502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8F24F7-E60F-4238-9B68-9967CF61DD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30</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522533" y="2054831"/>
            <a:ext cx="4795323" cy="4284324"/>
            <a:chOff x="522533" y="2054831"/>
            <a:chExt cx="4795323" cy="4284324"/>
          </a:xfrm>
        </p:grpSpPr>
        <p:sp>
          <p:nvSpPr>
            <p:cNvPr id="7" name="Rectangle 6">
              <a:extLst>
                <a:ext uri="{FF2B5EF4-FFF2-40B4-BE49-F238E27FC236}">
                  <a16:creationId xmlns:a16="http://schemas.microsoft.com/office/drawing/2014/main" id="{55A8049D-9DC7-4289-A1F7-83C3FD90B808}"/>
                </a:ext>
              </a:extLst>
            </p:cNvPr>
            <p:cNvSpPr/>
            <p:nvPr/>
          </p:nvSpPr>
          <p:spPr>
            <a:xfrm>
              <a:off x="522533" y="2054831"/>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109420" y="3475892"/>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725361" y="4935415"/>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2115028" y="621323"/>
            <a:ext cx="6524880"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0645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186DE9-75B1-40FA-8197-213E422A71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31</a:t>
            </a:fld>
            <a:endParaRPr lang="en-US"/>
          </a:p>
        </p:txBody>
      </p:sp>
    </p:spTree>
    <p:extLst>
      <p:ext uri="{BB962C8B-B14F-4D97-AF65-F5344CB8AC3E}">
        <p14:creationId xmlns:p14="http://schemas.microsoft.com/office/powerpoint/2010/main" val="2728258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lstStyle/>
          <a:p>
            <a:r>
              <a:rPr lang="en-US" dirty="0"/>
              <a:t>How would it have affected our understanding of </a:t>
            </a:r>
            <a:r>
              <a:rPr lang="en-US" u="sng" dirty="0"/>
              <a:t>Black Drum</a:t>
            </a:r>
            <a:r>
              <a:rPr lang="en-US" dirty="0"/>
              <a:t> 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5/4/2020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32</a:t>
            </a:fld>
            <a:endParaRPr lang="en-US"/>
          </a:p>
        </p:txBody>
      </p:sp>
    </p:spTree>
    <p:extLst>
      <p:ext uri="{BB962C8B-B14F-4D97-AF65-F5344CB8AC3E}">
        <p14:creationId xmlns:p14="http://schemas.microsoft.com/office/powerpoint/2010/main" val="1993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947905-8946-4D8C-A2A9-086D53AE18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33</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581148" y="2054831"/>
            <a:ext cx="4795323" cy="4284324"/>
            <a:chOff x="581148" y="2054831"/>
            <a:chExt cx="4795323" cy="4284324"/>
          </a:xfrm>
        </p:grpSpPr>
        <p:sp>
          <p:nvSpPr>
            <p:cNvPr id="7" name="Rectangle 6">
              <a:extLst>
                <a:ext uri="{FF2B5EF4-FFF2-40B4-BE49-F238E27FC236}">
                  <a16:creationId xmlns:a16="http://schemas.microsoft.com/office/drawing/2014/main" id="{55A8049D-9DC7-4289-A1F7-83C3FD90B808}"/>
                </a:ext>
              </a:extLst>
            </p:cNvPr>
            <p:cNvSpPr/>
            <p:nvPr/>
          </p:nvSpPr>
          <p:spPr>
            <a:xfrm>
              <a:off x="581148" y="2054831"/>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168035" y="3475892"/>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783976" y="4935415"/>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2115028" y="621323"/>
            <a:ext cx="6524880"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8087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A68445A-6BE2-4567-8E16-5E224A2217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34</a:t>
            </a:fld>
            <a:endParaRPr lang="en-US"/>
          </a:p>
        </p:txBody>
      </p:sp>
      <p:cxnSp>
        <p:nvCxnSpPr>
          <p:cNvPr id="8" name="Straight Connector 7">
            <a:extLst>
              <a:ext uri="{FF2B5EF4-FFF2-40B4-BE49-F238E27FC236}">
                <a16:creationId xmlns:a16="http://schemas.microsoft.com/office/drawing/2014/main" id="{42468F99-6A59-4BDD-A808-0DFE80DB0FAB}"/>
              </a:ext>
            </a:extLst>
          </p:cNvPr>
          <p:cNvCxnSpPr/>
          <p:nvPr/>
        </p:nvCxnSpPr>
        <p:spPr>
          <a:xfrm>
            <a:off x="582620" y="4037556"/>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BB8B2A4-D371-478C-B06A-0523F44AD09C}"/>
              </a:ext>
            </a:extLst>
          </p:cNvPr>
          <p:cNvSpPr/>
          <p:nvPr/>
        </p:nvSpPr>
        <p:spPr>
          <a:xfrm>
            <a:off x="3247292" y="363415"/>
            <a:ext cx="984739"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513C35-7FED-4EC2-861F-BACD43C2AB37}"/>
              </a:ext>
            </a:extLst>
          </p:cNvPr>
          <p:cNvSpPr/>
          <p:nvPr/>
        </p:nvSpPr>
        <p:spPr>
          <a:xfrm>
            <a:off x="6374824" y="363415"/>
            <a:ext cx="984739"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A077DD8-C6D4-406B-AAA8-2E285E70FB72}"/>
              </a:ext>
            </a:extLst>
          </p:cNvPr>
          <p:cNvSpPr/>
          <p:nvPr/>
        </p:nvSpPr>
        <p:spPr>
          <a:xfrm>
            <a:off x="9490633" y="363415"/>
            <a:ext cx="462259"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85452BB-1A64-4DBC-BB85-413417298FAA}"/>
              </a:ext>
            </a:extLst>
          </p:cNvPr>
          <p:cNvSpPr/>
          <p:nvPr/>
        </p:nvSpPr>
        <p:spPr>
          <a:xfrm>
            <a:off x="11567426" y="363415"/>
            <a:ext cx="462259"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11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59D145-EAF3-4F08-BDC6-BB4ED986F8CB}"/>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88C4DBA4-8EBA-46E2-A35B-1C69C5425BC7}"/>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5CBF22E-BFCA-4EFE-A265-317AA4DFB6CE}"/>
              </a:ext>
            </a:extLst>
          </p:cNvPr>
          <p:cNvSpPr>
            <a:spLocks noGrp="1"/>
          </p:cNvSpPr>
          <p:nvPr>
            <p:ph type="sldNum" sz="quarter" idx="12"/>
          </p:nvPr>
        </p:nvSpPr>
        <p:spPr/>
        <p:txBody>
          <a:bodyPr/>
          <a:lstStyle/>
          <a:p>
            <a:fld id="{B6B9A7AF-EA1A-4028-9F33-FABD453E4B08}" type="slidenum">
              <a:rPr lang="en-US" smtClean="0"/>
              <a:pPr/>
              <a:t>35</a:t>
            </a:fld>
            <a:endParaRPr lang="en-US"/>
          </a:p>
        </p:txBody>
      </p:sp>
      <p:pic>
        <p:nvPicPr>
          <p:cNvPr id="6" name="Picture 5">
            <a:extLst>
              <a:ext uri="{FF2B5EF4-FFF2-40B4-BE49-F238E27FC236}">
                <a16:creationId xmlns:a16="http://schemas.microsoft.com/office/drawing/2014/main" id="{73909FAB-0948-4284-8F46-9300F30EC3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1868439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normAutofit/>
          </a:bodyPr>
          <a:lstStyle/>
          <a:p>
            <a:r>
              <a:rPr lang="en-US" dirty="0"/>
              <a:t>How would it have affected our understanding of </a:t>
            </a:r>
            <a:r>
              <a:rPr lang="en-US" u="sng" dirty="0"/>
              <a:t>Sheepshead</a:t>
            </a:r>
            <a:r>
              <a:rPr lang="en-US" dirty="0"/>
              <a:t> 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5/4/2020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36</a:t>
            </a:fld>
            <a:endParaRPr lang="en-US"/>
          </a:p>
        </p:txBody>
      </p:sp>
    </p:spTree>
    <p:extLst>
      <p:ext uri="{BB962C8B-B14F-4D97-AF65-F5344CB8AC3E}">
        <p14:creationId xmlns:p14="http://schemas.microsoft.com/office/powerpoint/2010/main" val="37851969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5E10CC-ABC5-4869-9FEC-E934BC2D1E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37</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592871" y="2054831"/>
            <a:ext cx="4795323" cy="4284324"/>
            <a:chOff x="592871" y="2054831"/>
            <a:chExt cx="4795323" cy="4284324"/>
          </a:xfrm>
        </p:grpSpPr>
        <p:sp>
          <p:nvSpPr>
            <p:cNvPr id="7" name="Rectangle 6">
              <a:extLst>
                <a:ext uri="{FF2B5EF4-FFF2-40B4-BE49-F238E27FC236}">
                  <a16:creationId xmlns:a16="http://schemas.microsoft.com/office/drawing/2014/main" id="{55A8049D-9DC7-4289-A1F7-83C3FD90B808}"/>
                </a:ext>
              </a:extLst>
            </p:cNvPr>
            <p:cNvSpPr/>
            <p:nvPr/>
          </p:nvSpPr>
          <p:spPr>
            <a:xfrm>
              <a:off x="592871" y="2054831"/>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191481" y="3475892"/>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795699" y="4935415"/>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2115028" y="621323"/>
            <a:ext cx="6524880"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884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01487C-F4E7-4631-B65A-E88AC9311C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38</a:t>
            </a:fld>
            <a:endParaRPr lang="en-US"/>
          </a:p>
        </p:txBody>
      </p:sp>
      <p:cxnSp>
        <p:nvCxnSpPr>
          <p:cNvPr id="8" name="Straight Connector 7">
            <a:extLst>
              <a:ext uri="{FF2B5EF4-FFF2-40B4-BE49-F238E27FC236}">
                <a16:creationId xmlns:a16="http://schemas.microsoft.com/office/drawing/2014/main" id="{42468F99-6A59-4BDD-A808-0DFE80DB0FAB}"/>
              </a:ext>
            </a:extLst>
          </p:cNvPr>
          <p:cNvCxnSpPr/>
          <p:nvPr/>
        </p:nvCxnSpPr>
        <p:spPr>
          <a:xfrm>
            <a:off x="594342" y="4928509"/>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BB8B2A4-D371-478C-B06A-0523F44AD09C}"/>
              </a:ext>
            </a:extLst>
          </p:cNvPr>
          <p:cNvSpPr/>
          <p:nvPr/>
        </p:nvSpPr>
        <p:spPr>
          <a:xfrm>
            <a:off x="1148862" y="363415"/>
            <a:ext cx="3083169"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513C35-7FED-4EC2-861F-BACD43C2AB37}"/>
              </a:ext>
            </a:extLst>
          </p:cNvPr>
          <p:cNvSpPr/>
          <p:nvPr/>
        </p:nvSpPr>
        <p:spPr>
          <a:xfrm>
            <a:off x="4786552" y="363415"/>
            <a:ext cx="2573012"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A077DD8-C6D4-406B-AAA8-2E285E70FB72}"/>
              </a:ext>
            </a:extLst>
          </p:cNvPr>
          <p:cNvSpPr/>
          <p:nvPr/>
        </p:nvSpPr>
        <p:spPr>
          <a:xfrm>
            <a:off x="7914085" y="363415"/>
            <a:ext cx="2038807"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85452BB-1A64-4DBC-BB85-413417298FAA}"/>
              </a:ext>
            </a:extLst>
          </p:cNvPr>
          <p:cNvSpPr/>
          <p:nvPr/>
        </p:nvSpPr>
        <p:spPr>
          <a:xfrm>
            <a:off x="10507414" y="363415"/>
            <a:ext cx="1522272"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81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94C569-F303-40FA-99D8-C355FFA46733}"/>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1A80D0D6-34BF-4E49-94C4-8224E7A82325}"/>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B6130950-93BB-4460-80DD-826FEA699E31}"/>
              </a:ext>
            </a:extLst>
          </p:cNvPr>
          <p:cNvSpPr>
            <a:spLocks noGrp="1"/>
          </p:cNvSpPr>
          <p:nvPr>
            <p:ph type="sldNum" sz="quarter" idx="12"/>
          </p:nvPr>
        </p:nvSpPr>
        <p:spPr/>
        <p:txBody>
          <a:bodyPr/>
          <a:lstStyle/>
          <a:p>
            <a:fld id="{B6B9A7AF-EA1A-4028-9F33-FABD453E4B08}" type="slidenum">
              <a:rPr lang="en-US" smtClean="0"/>
              <a:pPr/>
              <a:t>39</a:t>
            </a:fld>
            <a:endParaRPr lang="en-US"/>
          </a:p>
        </p:txBody>
      </p:sp>
      <p:pic>
        <p:nvPicPr>
          <p:cNvPr id="6" name="Picture 5">
            <a:extLst>
              <a:ext uri="{FF2B5EF4-FFF2-40B4-BE49-F238E27FC236}">
                <a16:creationId xmlns:a16="http://schemas.microsoft.com/office/drawing/2014/main" id="{EDD958CC-20A2-4B1E-B60E-5F4488EE3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cxnSp>
        <p:nvCxnSpPr>
          <p:cNvPr id="7" name="Straight Connector 6">
            <a:extLst>
              <a:ext uri="{FF2B5EF4-FFF2-40B4-BE49-F238E27FC236}">
                <a16:creationId xmlns:a16="http://schemas.microsoft.com/office/drawing/2014/main" id="{721AAE8E-852F-46C3-95BE-D475B6738F97}"/>
              </a:ext>
            </a:extLst>
          </p:cNvPr>
          <p:cNvCxnSpPr/>
          <p:nvPr/>
        </p:nvCxnSpPr>
        <p:spPr>
          <a:xfrm>
            <a:off x="547450" y="4107894"/>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673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806598-D2C1-4C75-96ED-DF95C4874328}"/>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Our Fishery-Independent Surveys</a:t>
            </a:r>
          </a:p>
        </p:txBody>
      </p:sp>
      <p:cxnSp>
        <p:nvCxnSpPr>
          <p:cNvPr id="21" name="Straight Connector 1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6A3A136-441A-4670-8F42-8CBBF0CA00B9}"/>
              </a:ext>
            </a:extLst>
          </p:cNvPr>
          <p:cNvSpPr>
            <a:spLocks noGrp="1"/>
          </p:cNvSpPr>
          <p:nvPr>
            <p:ph idx="1"/>
          </p:nvPr>
        </p:nvSpPr>
        <p:spPr>
          <a:xfrm>
            <a:off x="4976031" y="963877"/>
            <a:ext cx="6377769" cy="4930246"/>
          </a:xfrm>
        </p:spPr>
        <p:txBody>
          <a:bodyPr anchor="ctr">
            <a:normAutofit/>
          </a:bodyPr>
          <a:lstStyle/>
          <a:p>
            <a:r>
              <a:rPr lang="en-US" sz="2200" dirty="0"/>
              <a:t>Trammel Net Survey</a:t>
            </a:r>
          </a:p>
          <a:p>
            <a:pPr lvl="1"/>
            <a:r>
              <a:rPr lang="en-US" sz="2200" dirty="0" err="1"/>
              <a:t>RecFIN</a:t>
            </a:r>
            <a:r>
              <a:rPr lang="en-US" sz="2200" dirty="0"/>
              <a:t> (NOAA)</a:t>
            </a:r>
          </a:p>
          <a:p>
            <a:pPr lvl="1"/>
            <a:r>
              <a:rPr lang="en-US" sz="2200" dirty="0"/>
              <a:t>SRFAC-Inshore (License Sales)</a:t>
            </a:r>
          </a:p>
        </p:txBody>
      </p:sp>
      <p:sp>
        <p:nvSpPr>
          <p:cNvPr id="4" name="Date Placeholder 3">
            <a:extLst>
              <a:ext uri="{FF2B5EF4-FFF2-40B4-BE49-F238E27FC236}">
                <a16:creationId xmlns:a16="http://schemas.microsoft.com/office/drawing/2014/main" id="{47A255F0-379C-4951-836F-1E18B37B6669}"/>
              </a:ext>
            </a:extLst>
          </p:cNvPr>
          <p:cNvSpPr>
            <a:spLocks noGrp="1"/>
          </p:cNvSpPr>
          <p:nvPr>
            <p:ph type="dt" sz="half" idx="10"/>
          </p:nvPr>
        </p:nvSpPr>
        <p:spPr>
          <a:xfrm>
            <a:off x="0" y="6492875"/>
            <a:ext cx="2743200" cy="365125"/>
          </a:xfrm>
        </p:spPr>
        <p:txBody>
          <a:bodyP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CE965FCA-CE79-4EA7-81A2-6189CC51BFB5}" type="datetime1">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5/4/2020</a:t>
            </a:fld>
            <a:endParaRPr kumimoji="0" lang="en-US" sz="1800" b="0" i="0" u="none" strike="noStrike" kern="1200" cap="none" spc="0" normalizeH="0" baseline="0" noProof="0" dirty="0">
              <a:ln>
                <a:noFill/>
              </a:ln>
              <a:solidFill>
                <a:prstClr val="white">
                  <a:alpha val="80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9E29EF4-35CD-4A21-8989-B71EA9217EA7}"/>
              </a:ext>
            </a:extLst>
          </p:cNvPr>
          <p:cNvSpPr>
            <a:spLocks noGrp="1"/>
          </p:cNvSpPr>
          <p:nvPr>
            <p:ph type="ftr" sz="quarter" idx="11"/>
          </p:nvPr>
        </p:nvSpPr>
        <p:spPr>
          <a:xfrm>
            <a:off x="3466007" y="6492874"/>
            <a:ext cx="5259985" cy="365125"/>
          </a:xfrm>
        </p:spPr>
        <p:txBody>
          <a:bodyP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t>Social and Economic Concerns of Fisheries</a:t>
            </a:r>
          </a:p>
        </p:txBody>
      </p:sp>
      <p:sp>
        <p:nvSpPr>
          <p:cNvPr id="6" name="Slide Number Placeholder 5">
            <a:extLst>
              <a:ext uri="{FF2B5EF4-FFF2-40B4-BE49-F238E27FC236}">
                <a16:creationId xmlns:a16="http://schemas.microsoft.com/office/drawing/2014/main" id="{27058D30-6055-40BC-ADF4-CE9B42CDD4FC}"/>
              </a:ext>
            </a:extLst>
          </p:cNvPr>
          <p:cNvSpPr>
            <a:spLocks noGrp="1"/>
          </p:cNvSpPr>
          <p:nvPr>
            <p:ph type="sldNum" sz="quarter" idx="12"/>
          </p:nvPr>
        </p:nvSpPr>
        <p:spPr>
          <a:xfrm>
            <a:off x="11409717" y="6492873"/>
            <a:ext cx="782283" cy="365125"/>
          </a:xfrm>
        </p:spPr>
        <p:txBody>
          <a:bodyPr>
            <a:no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B9A7AF-EA1A-4028-9F33-FABD453E4B08}" type="slidenum">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2149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normAutofit/>
          </a:bodyPr>
          <a:lstStyle/>
          <a:p>
            <a:r>
              <a:rPr lang="en-US" dirty="0"/>
              <a:t>How would it have affected our understanding of </a:t>
            </a:r>
            <a:r>
              <a:rPr lang="en-US" u="sng" dirty="0"/>
              <a:t>Bluefish</a:t>
            </a:r>
            <a:r>
              <a:rPr lang="en-US" dirty="0"/>
              <a:t> 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5/4/2020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40</a:t>
            </a:fld>
            <a:endParaRPr lang="en-US"/>
          </a:p>
        </p:txBody>
      </p:sp>
    </p:spTree>
    <p:extLst>
      <p:ext uri="{BB962C8B-B14F-4D97-AF65-F5344CB8AC3E}">
        <p14:creationId xmlns:p14="http://schemas.microsoft.com/office/powerpoint/2010/main" val="552123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C0B25D-086E-4F24-B352-2373ED551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41</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592871" y="2054831"/>
            <a:ext cx="4795323" cy="4284324"/>
            <a:chOff x="592871" y="2054831"/>
            <a:chExt cx="4795323" cy="4284324"/>
          </a:xfrm>
        </p:grpSpPr>
        <p:sp>
          <p:nvSpPr>
            <p:cNvPr id="7" name="Rectangle 6">
              <a:extLst>
                <a:ext uri="{FF2B5EF4-FFF2-40B4-BE49-F238E27FC236}">
                  <a16:creationId xmlns:a16="http://schemas.microsoft.com/office/drawing/2014/main" id="{55A8049D-9DC7-4289-A1F7-83C3FD90B808}"/>
                </a:ext>
              </a:extLst>
            </p:cNvPr>
            <p:cNvSpPr/>
            <p:nvPr/>
          </p:nvSpPr>
          <p:spPr>
            <a:xfrm>
              <a:off x="592871" y="2054831"/>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191481" y="3475892"/>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795699" y="4935415"/>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2115028" y="621323"/>
            <a:ext cx="6524880"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251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0C6D6C-C654-481E-8F23-4DAA03806A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42</a:t>
            </a:fld>
            <a:endParaRPr lang="en-US"/>
          </a:p>
        </p:txBody>
      </p:sp>
      <p:cxnSp>
        <p:nvCxnSpPr>
          <p:cNvPr id="8" name="Straight Connector 7">
            <a:extLst>
              <a:ext uri="{FF2B5EF4-FFF2-40B4-BE49-F238E27FC236}">
                <a16:creationId xmlns:a16="http://schemas.microsoft.com/office/drawing/2014/main" id="{42468F99-6A59-4BDD-A808-0DFE80DB0FAB}"/>
              </a:ext>
            </a:extLst>
          </p:cNvPr>
          <p:cNvCxnSpPr/>
          <p:nvPr/>
        </p:nvCxnSpPr>
        <p:spPr>
          <a:xfrm>
            <a:off x="594342" y="4858171"/>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948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94C569-F303-40FA-99D8-C355FFA46733}"/>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1A80D0D6-34BF-4E49-94C4-8224E7A82325}"/>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B6130950-93BB-4460-80DD-826FEA699E31}"/>
              </a:ext>
            </a:extLst>
          </p:cNvPr>
          <p:cNvSpPr>
            <a:spLocks noGrp="1"/>
          </p:cNvSpPr>
          <p:nvPr>
            <p:ph type="sldNum" sz="quarter" idx="12"/>
          </p:nvPr>
        </p:nvSpPr>
        <p:spPr/>
        <p:txBody>
          <a:bodyPr/>
          <a:lstStyle/>
          <a:p>
            <a:fld id="{B6B9A7AF-EA1A-4028-9F33-FABD453E4B08}" type="slidenum">
              <a:rPr lang="en-US" smtClean="0"/>
              <a:pPr/>
              <a:t>43</a:t>
            </a:fld>
            <a:endParaRPr lang="en-US"/>
          </a:p>
        </p:txBody>
      </p:sp>
      <p:cxnSp>
        <p:nvCxnSpPr>
          <p:cNvPr id="7" name="Straight Connector 6">
            <a:extLst>
              <a:ext uri="{FF2B5EF4-FFF2-40B4-BE49-F238E27FC236}">
                <a16:creationId xmlns:a16="http://schemas.microsoft.com/office/drawing/2014/main" id="{721AAE8E-852F-46C3-95BE-D475B6738F97}"/>
              </a:ext>
            </a:extLst>
          </p:cNvPr>
          <p:cNvCxnSpPr/>
          <p:nvPr/>
        </p:nvCxnSpPr>
        <p:spPr>
          <a:xfrm>
            <a:off x="547450" y="4107894"/>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DA254E8-7209-4D0C-B911-B013395520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1937969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4EA217-7E2B-4348-A0A5-119E46A4988F}"/>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85DA1505-EC9D-4D9E-9497-EBDA95CA7287}"/>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FF74B5BD-03CA-4FA6-A373-0FD034C548FC}"/>
              </a:ext>
            </a:extLst>
          </p:cNvPr>
          <p:cNvSpPr>
            <a:spLocks noGrp="1"/>
          </p:cNvSpPr>
          <p:nvPr>
            <p:ph type="sldNum" sz="quarter" idx="12"/>
          </p:nvPr>
        </p:nvSpPr>
        <p:spPr/>
        <p:txBody>
          <a:bodyPr/>
          <a:lstStyle/>
          <a:p>
            <a:fld id="{B6B9A7AF-EA1A-4028-9F33-FABD453E4B08}" type="slidenum">
              <a:rPr lang="en-US" smtClean="0"/>
              <a:pPr/>
              <a:t>44</a:t>
            </a:fld>
            <a:endParaRPr lang="en-US"/>
          </a:p>
        </p:txBody>
      </p:sp>
      <p:graphicFrame>
        <p:nvGraphicFramePr>
          <p:cNvPr id="9" name="Object 8">
            <a:extLst>
              <a:ext uri="{FF2B5EF4-FFF2-40B4-BE49-F238E27FC236}">
                <a16:creationId xmlns:a16="http://schemas.microsoft.com/office/drawing/2014/main" id="{4E0D989F-2E50-47FF-92DF-C7F5CCABC97E}"/>
              </a:ext>
            </a:extLst>
          </p:cNvPr>
          <p:cNvGraphicFramePr>
            <a:graphicFrameLocks noChangeAspect="1"/>
          </p:cNvGraphicFramePr>
          <p:nvPr/>
        </p:nvGraphicFramePr>
        <p:xfrm>
          <a:off x="609600" y="0"/>
          <a:ext cx="10996246" cy="6492875"/>
        </p:xfrm>
        <a:graphic>
          <a:graphicData uri="http://schemas.openxmlformats.org/presentationml/2006/ole">
            <mc:AlternateContent xmlns:mc="http://schemas.openxmlformats.org/markup-compatibility/2006">
              <mc:Choice xmlns:v="urn:schemas-microsoft-com:vml" Requires="v">
                <p:oleObj spid="_x0000_s3083" name="Worksheet" r:id="rId4" imgW="9610653" imgH="7982079" progId="Excel.Sheet.12">
                  <p:embed/>
                </p:oleObj>
              </mc:Choice>
              <mc:Fallback>
                <p:oleObj name="Worksheet" r:id="rId4" imgW="9610653" imgH="7982079" progId="Excel.Sheet.12">
                  <p:embed/>
                  <p:pic>
                    <p:nvPicPr>
                      <p:cNvPr id="9" name="Object 8">
                        <a:extLst>
                          <a:ext uri="{FF2B5EF4-FFF2-40B4-BE49-F238E27FC236}">
                            <a16:creationId xmlns:a16="http://schemas.microsoft.com/office/drawing/2014/main" id="{4E0D989F-2E50-47FF-92DF-C7F5CCABC97E}"/>
                          </a:ext>
                        </a:extLst>
                      </p:cNvPr>
                      <p:cNvPicPr/>
                      <p:nvPr/>
                    </p:nvPicPr>
                    <p:blipFill>
                      <a:blip r:embed="rId5"/>
                      <a:stretch>
                        <a:fillRect/>
                      </a:stretch>
                    </p:blipFill>
                    <p:spPr>
                      <a:xfrm>
                        <a:off x="609600" y="0"/>
                        <a:ext cx="10996246" cy="6492875"/>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198AC832-E6C8-4591-B406-630E0D992A2F}"/>
              </a:ext>
            </a:extLst>
          </p:cNvPr>
          <p:cNvSpPr txBox="1"/>
          <p:nvPr/>
        </p:nvSpPr>
        <p:spPr>
          <a:xfrm>
            <a:off x="3956958" y="942718"/>
            <a:ext cx="3325586" cy="830997"/>
          </a:xfrm>
          <a:prstGeom prst="rect">
            <a:avLst/>
          </a:prstGeom>
          <a:solidFill>
            <a:srgbClr val="FFFF00"/>
          </a:solidFill>
        </p:spPr>
        <p:txBody>
          <a:bodyPr wrap="square" rtlCol="0">
            <a:spAutoFit/>
          </a:bodyPr>
          <a:lstStyle/>
          <a:p>
            <a:r>
              <a:rPr lang="en-US" sz="2400" dirty="0"/>
              <a:t>All median CV estimates &lt;0.2</a:t>
            </a:r>
          </a:p>
        </p:txBody>
      </p:sp>
      <p:sp>
        <p:nvSpPr>
          <p:cNvPr id="6" name="Right Brace 5">
            <a:extLst>
              <a:ext uri="{FF2B5EF4-FFF2-40B4-BE49-F238E27FC236}">
                <a16:creationId xmlns:a16="http://schemas.microsoft.com/office/drawing/2014/main" id="{97862D79-EAA7-41D1-AB49-7B6EB6CDDC49}"/>
              </a:ext>
            </a:extLst>
          </p:cNvPr>
          <p:cNvSpPr/>
          <p:nvPr/>
        </p:nvSpPr>
        <p:spPr>
          <a:xfrm>
            <a:off x="3376457" y="512080"/>
            <a:ext cx="277586" cy="1692275"/>
          </a:xfrm>
          <a:prstGeom prst="rightBrace">
            <a:avLst/>
          </a:prstGeom>
          <a:ln w="635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D5107F28-4933-4EB5-B74E-E61FBC699C49}"/>
              </a:ext>
            </a:extLst>
          </p:cNvPr>
          <p:cNvSpPr/>
          <p:nvPr/>
        </p:nvSpPr>
        <p:spPr>
          <a:xfrm>
            <a:off x="3376457" y="2204357"/>
            <a:ext cx="277586" cy="2857500"/>
          </a:xfrm>
          <a:prstGeom prst="rightBrace">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2B3F4686-4933-4EFD-A2E9-12F76AE1490B}"/>
              </a:ext>
            </a:extLst>
          </p:cNvPr>
          <p:cNvSpPr txBox="1"/>
          <p:nvPr/>
        </p:nvSpPr>
        <p:spPr>
          <a:xfrm>
            <a:off x="3956958" y="2478945"/>
            <a:ext cx="3325586" cy="2308324"/>
          </a:xfrm>
          <a:prstGeom prst="rect">
            <a:avLst/>
          </a:prstGeom>
          <a:solidFill>
            <a:srgbClr val="00B0F0"/>
          </a:solidFill>
        </p:spPr>
        <p:txBody>
          <a:bodyPr wrap="square" rtlCol="0">
            <a:spAutoFit/>
          </a:bodyPr>
          <a:lstStyle/>
          <a:p>
            <a:r>
              <a:rPr lang="en-US" sz="2400" dirty="0"/>
              <a:t>Transitional (some median CVs &lt;0.2; some median CVs &gt;0.2); Suggest March – November season adequate</a:t>
            </a:r>
          </a:p>
        </p:txBody>
      </p:sp>
      <p:sp>
        <p:nvSpPr>
          <p:cNvPr id="14" name="Right Brace 13">
            <a:extLst>
              <a:ext uri="{FF2B5EF4-FFF2-40B4-BE49-F238E27FC236}">
                <a16:creationId xmlns:a16="http://schemas.microsoft.com/office/drawing/2014/main" id="{B7AA2BDC-27A9-4A8B-8E5B-77E8862C4638}"/>
              </a:ext>
            </a:extLst>
          </p:cNvPr>
          <p:cNvSpPr/>
          <p:nvPr/>
        </p:nvSpPr>
        <p:spPr>
          <a:xfrm>
            <a:off x="3392891" y="5064125"/>
            <a:ext cx="277586" cy="1281795"/>
          </a:xfrm>
          <a:prstGeom prst="rightBrace">
            <a:avLst/>
          </a:prstGeom>
          <a:ln w="63500">
            <a:solidFill>
              <a:srgbClr val="00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D52FF5CA-7C16-4CF6-8468-7998336BB867}"/>
              </a:ext>
            </a:extLst>
          </p:cNvPr>
          <p:cNvSpPr txBox="1"/>
          <p:nvPr/>
        </p:nvSpPr>
        <p:spPr>
          <a:xfrm>
            <a:off x="3956958" y="5104857"/>
            <a:ext cx="3325586" cy="1200329"/>
          </a:xfrm>
          <a:prstGeom prst="rect">
            <a:avLst/>
          </a:prstGeom>
          <a:solidFill>
            <a:srgbClr val="00FF00"/>
          </a:solidFill>
        </p:spPr>
        <p:txBody>
          <a:bodyPr wrap="square" rtlCol="0">
            <a:spAutoFit/>
          </a:bodyPr>
          <a:lstStyle/>
          <a:p>
            <a:r>
              <a:rPr lang="en-US" sz="2400" dirty="0"/>
              <a:t>All median CV estimates &gt;0.2; March-November season adequate</a:t>
            </a:r>
          </a:p>
        </p:txBody>
      </p:sp>
    </p:spTree>
    <p:extLst>
      <p:ext uri="{BB962C8B-B14F-4D97-AF65-F5344CB8AC3E}">
        <p14:creationId xmlns:p14="http://schemas.microsoft.com/office/powerpoint/2010/main" val="240110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4"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D7CF3-7771-49CF-980A-BEEF298A0119}"/>
              </a:ext>
            </a:extLst>
          </p:cNvPr>
          <p:cNvSpPr>
            <a:spLocks noGrp="1"/>
          </p:cNvSpPr>
          <p:nvPr>
            <p:ph type="title"/>
          </p:nvPr>
        </p:nvSpPr>
        <p:spPr/>
        <p:txBody>
          <a:bodyPr/>
          <a:lstStyle/>
          <a:p>
            <a:r>
              <a:rPr lang="en-US" dirty="0"/>
              <a:t>How do survey design changes affect overall uncertainty across species?</a:t>
            </a:r>
          </a:p>
        </p:txBody>
      </p:sp>
      <p:sp>
        <p:nvSpPr>
          <p:cNvPr id="3" name="Text Placeholder 2">
            <a:extLst>
              <a:ext uri="{FF2B5EF4-FFF2-40B4-BE49-F238E27FC236}">
                <a16:creationId xmlns:a16="http://schemas.microsoft.com/office/drawing/2014/main" id="{DCA31919-5FEC-4C31-980D-4820B6129C9E}"/>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34FDF6B7-1BFC-46FE-9C3D-CA7039AF3D86}"/>
              </a:ext>
            </a:extLst>
          </p:cNvPr>
          <p:cNvSpPr>
            <a:spLocks noGrp="1"/>
          </p:cNvSpPr>
          <p:nvPr>
            <p:ph type="dt" sz="half" idx="10"/>
          </p:nvPr>
        </p:nvSpPr>
        <p:spPr/>
        <p:txBody>
          <a:bodyPr/>
          <a:lstStyle/>
          <a:p>
            <a:fld id="{CEFB6DAF-9AAD-4B7E-BCFB-FEE35ACF6DD8}" type="datetime1">
              <a:rPr lang="en-US" smtClean="0"/>
              <a:t>5/4/2020</a:t>
            </a:fld>
            <a:endParaRPr lang="en-US"/>
          </a:p>
        </p:txBody>
      </p:sp>
      <p:sp>
        <p:nvSpPr>
          <p:cNvPr id="5" name="Footer Placeholder 4">
            <a:extLst>
              <a:ext uri="{FF2B5EF4-FFF2-40B4-BE49-F238E27FC236}">
                <a16:creationId xmlns:a16="http://schemas.microsoft.com/office/drawing/2014/main" id="{1CCA9D98-1ECB-4A82-A714-9FE8FC453E45}"/>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766489B8-8DD0-461D-9693-779CA217323D}"/>
              </a:ext>
            </a:extLst>
          </p:cNvPr>
          <p:cNvSpPr>
            <a:spLocks noGrp="1"/>
          </p:cNvSpPr>
          <p:nvPr>
            <p:ph type="sldNum" sz="quarter" idx="12"/>
          </p:nvPr>
        </p:nvSpPr>
        <p:spPr/>
        <p:txBody>
          <a:bodyPr/>
          <a:lstStyle/>
          <a:p>
            <a:fld id="{B6B9A7AF-EA1A-4028-9F33-FABD453E4B08}" type="slidenum">
              <a:rPr lang="en-US" smtClean="0"/>
              <a:pPr/>
              <a:t>45</a:t>
            </a:fld>
            <a:endParaRPr lang="en-US"/>
          </a:p>
        </p:txBody>
      </p:sp>
    </p:spTree>
    <p:extLst>
      <p:ext uri="{BB962C8B-B14F-4D97-AF65-F5344CB8AC3E}">
        <p14:creationId xmlns:p14="http://schemas.microsoft.com/office/powerpoint/2010/main" val="2411062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DBBBFD-7804-474B-8AF1-440A25AEBB4F}"/>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BDD1B448-3364-4DC0-8970-518E4050ABB4}"/>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000D906A-50E4-4E4E-B8DD-AAB6DEE4B87B}"/>
              </a:ext>
            </a:extLst>
          </p:cNvPr>
          <p:cNvSpPr>
            <a:spLocks noGrp="1"/>
          </p:cNvSpPr>
          <p:nvPr>
            <p:ph type="sldNum" sz="quarter" idx="12"/>
          </p:nvPr>
        </p:nvSpPr>
        <p:spPr/>
        <p:txBody>
          <a:bodyPr/>
          <a:lstStyle/>
          <a:p>
            <a:fld id="{B6B9A7AF-EA1A-4028-9F33-FABD453E4B08}" type="slidenum">
              <a:rPr lang="en-US" smtClean="0"/>
              <a:pPr/>
              <a:t>46</a:t>
            </a:fld>
            <a:endParaRPr lang="en-US"/>
          </a:p>
        </p:txBody>
      </p:sp>
      <p:pic>
        <p:nvPicPr>
          <p:cNvPr id="6" name="Picture 5">
            <a:extLst>
              <a:ext uri="{FF2B5EF4-FFF2-40B4-BE49-F238E27FC236}">
                <a16:creationId xmlns:a16="http://schemas.microsoft.com/office/drawing/2014/main" id="{D9BFB9A8-E7B0-4787-B289-403617356E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cxnSp>
        <p:nvCxnSpPr>
          <p:cNvPr id="7" name="Straight Connector 6">
            <a:extLst>
              <a:ext uri="{FF2B5EF4-FFF2-40B4-BE49-F238E27FC236}">
                <a16:creationId xmlns:a16="http://schemas.microsoft.com/office/drawing/2014/main" id="{0028D6F8-BFB3-44C9-AC92-37B2C976692D}"/>
              </a:ext>
            </a:extLst>
          </p:cNvPr>
          <p:cNvCxnSpPr/>
          <p:nvPr/>
        </p:nvCxnSpPr>
        <p:spPr>
          <a:xfrm>
            <a:off x="582619" y="4588540"/>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0E797DC-435D-4458-B4C6-EC10735C0CA5}"/>
              </a:ext>
            </a:extLst>
          </p:cNvPr>
          <p:cNvSpPr/>
          <p:nvPr/>
        </p:nvSpPr>
        <p:spPr>
          <a:xfrm>
            <a:off x="1148862" y="363415"/>
            <a:ext cx="1043353" cy="649458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579F5D-BFA6-46DB-AF2C-193B7FE94227}"/>
              </a:ext>
            </a:extLst>
          </p:cNvPr>
          <p:cNvSpPr/>
          <p:nvPr/>
        </p:nvSpPr>
        <p:spPr>
          <a:xfrm>
            <a:off x="4267201" y="363415"/>
            <a:ext cx="1570891" cy="649458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99CE7F-958B-47E7-B028-9F3F09F7B61C}"/>
              </a:ext>
            </a:extLst>
          </p:cNvPr>
          <p:cNvSpPr/>
          <p:nvPr/>
        </p:nvSpPr>
        <p:spPr>
          <a:xfrm>
            <a:off x="7396499" y="363415"/>
            <a:ext cx="1570891" cy="649458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E6D4AC-2D29-4012-BFFB-051041D53D97}"/>
              </a:ext>
            </a:extLst>
          </p:cNvPr>
          <p:cNvSpPr/>
          <p:nvPr/>
        </p:nvSpPr>
        <p:spPr>
          <a:xfrm>
            <a:off x="10001348" y="363415"/>
            <a:ext cx="1062079"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8079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77EEEF-BAFF-415A-B756-C2B0CFBA4E86}"/>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66CD5445-9099-4533-BFF0-A9A59A2FE4A1}"/>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3B5C8BBB-8E31-431C-97EC-3E51362EFA71}"/>
              </a:ext>
            </a:extLst>
          </p:cNvPr>
          <p:cNvSpPr>
            <a:spLocks noGrp="1"/>
          </p:cNvSpPr>
          <p:nvPr>
            <p:ph type="sldNum" sz="quarter" idx="12"/>
          </p:nvPr>
        </p:nvSpPr>
        <p:spPr/>
        <p:txBody>
          <a:bodyPr/>
          <a:lstStyle/>
          <a:p>
            <a:fld id="{B6B9A7AF-EA1A-4028-9F33-FABD453E4B08}" type="slidenum">
              <a:rPr lang="en-US" smtClean="0"/>
              <a:pPr/>
              <a:t>47</a:t>
            </a:fld>
            <a:endParaRPr lang="en-US"/>
          </a:p>
        </p:txBody>
      </p:sp>
      <p:pic>
        <p:nvPicPr>
          <p:cNvPr id="6" name="Picture 5">
            <a:extLst>
              <a:ext uri="{FF2B5EF4-FFF2-40B4-BE49-F238E27FC236}">
                <a16:creationId xmlns:a16="http://schemas.microsoft.com/office/drawing/2014/main" id="{1F1473E8-3CB4-4FF1-A0BE-D674309598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cxnSp>
        <p:nvCxnSpPr>
          <p:cNvPr id="7" name="Straight Connector 6">
            <a:extLst>
              <a:ext uri="{FF2B5EF4-FFF2-40B4-BE49-F238E27FC236}">
                <a16:creationId xmlns:a16="http://schemas.microsoft.com/office/drawing/2014/main" id="{C984D5F9-AD89-40E7-BB4E-7BB0EB781BCC}"/>
              </a:ext>
            </a:extLst>
          </p:cNvPr>
          <p:cNvCxnSpPr/>
          <p:nvPr/>
        </p:nvCxnSpPr>
        <p:spPr>
          <a:xfrm>
            <a:off x="615278" y="3755783"/>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4514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D436ED7-01A4-4421-883B-7322226E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2636" y="0"/>
            <a:ext cx="5299364" cy="6858000"/>
          </a:xfrm>
          <a:prstGeom prst="rect">
            <a:avLst/>
          </a:prstGeom>
        </p:spPr>
      </p:pic>
      <p:sp>
        <p:nvSpPr>
          <p:cNvPr id="2" name="Title 1">
            <a:extLst>
              <a:ext uri="{FF2B5EF4-FFF2-40B4-BE49-F238E27FC236}">
                <a16:creationId xmlns:a16="http://schemas.microsoft.com/office/drawing/2014/main" id="{87D309E6-F6F6-4721-884A-45B057500B22}"/>
              </a:ext>
            </a:extLst>
          </p:cNvPr>
          <p:cNvSpPr>
            <a:spLocks noGrp="1"/>
          </p:cNvSpPr>
          <p:nvPr>
            <p:ph type="title"/>
          </p:nvPr>
        </p:nvSpPr>
        <p:spPr/>
        <p:txBody>
          <a:bodyPr/>
          <a:lstStyle/>
          <a:p>
            <a:r>
              <a:rPr lang="en-US" dirty="0"/>
              <a:t>Electrofishing Survey – </a:t>
            </a:r>
            <a:br>
              <a:rPr lang="en-US" dirty="0"/>
            </a:br>
            <a:r>
              <a:rPr lang="en-US" dirty="0"/>
              <a:t>Current Effort</a:t>
            </a:r>
          </a:p>
        </p:txBody>
      </p:sp>
      <p:sp>
        <p:nvSpPr>
          <p:cNvPr id="3" name="Content Placeholder 2">
            <a:extLst>
              <a:ext uri="{FF2B5EF4-FFF2-40B4-BE49-F238E27FC236}">
                <a16:creationId xmlns:a16="http://schemas.microsoft.com/office/drawing/2014/main" id="{B2E6E5A9-80AB-4909-9345-57E15D2A1E43}"/>
              </a:ext>
            </a:extLst>
          </p:cNvPr>
          <p:cNvSpPr>
            <a:spLocks noGrp="1"/>
          </p:cNvSpPr>
          <p:nvPr>
            <p:ph idx="1"/>
          </p:nvPr>
        </p:nvSpPr>
        <p:spPr/>
        <p:txBody>
          <a:bodyPr/>
          <a:lstStyle/>
          <a:p>
            <a:r>
              <a:rPr lang="en-US" dirty="0"/>
              <a:t>Strata</a:t>
            </a:r>
          </a:p>
          <a:p>
            <a:pPr lvl="1"/>
            <a:r>
              <a:rPr lang="en-US" dirty="0"/>
              <a:t>Monthly = 5 (CM, LE, UA, UC, EW)</a:t>
            </a:r>
          </a:p>
          <a:p>
            <a:r>
              <a:rPr lang="en-US" dirty="0"/>
              <a:t>Field Days = 60</a:t>
            </a:r>
          </a:p>
          <a:p>
            <a:pPr lvl="1"/>
            <a:r>
              <a:rPr lang="en-US" dirty="0"/>
              <a:t>3 staff/field day</a:t>
            </a:r>
          </a:p>
          <a:p>
            <a:r>
              <a:rPr lang="en-US" dirty="0"/>
              <a:t>Staff Man Years</a:t>
            </a:r>
          </a:p>
          <a:p>
            <a:pPr lvl="1"/>
            <a:r>
              <a:rPr lang="en-US" dirty="0"/>
              <a:t>2.25 full-time</a:t>
            </a:r>
          </a:p>
        </p:txBody>
      </p:sp>
      <p:sp>
        <p:nvSpPr>
          <p:cNvPr id="4" name="Date Placeholder 3">
            <a:extLst>
              <a:ext uri="{FF2B5EF4-FFF2-40B4-BE49-F238E27FC236}">
                <a16:creationId xmlns:a16="http://schemas.microsoft.com/office/drawing/2014/main" id="{15CA8CAA-84DC-48E3-9C55-AC40B9AFA96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965FCA-CE79-4EA7-81A2-6189CC51BFB5}" type="datetime1">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5/4/2020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C4B81EE-3FAA-41F2-A329-E395EBABE2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Social and Economic Concerns of Fisheries</a:t>
            </a:r>
          </a:p>
        </p:txBody>
      </p:sp>
      <p:sp>
        <p:nvSpPr>
          <p:cNvPr id="6" name="Slide Number Placeholder 5">
            <a:extLst>
              <a:ext uri="{FF2B5EF4-FFF2-40B4-BE49-F238E27FC236}">
                <a16:creationId xmlns:a16="http://schemas.microsoft.com/office/drawing/2014/main" id="{657B3AD3-9ED0-491D-A6C3-A38CED520C2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B9A7AF-EA1A-4028-9F33-FABD453E4B08}" type="slidenum">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951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149B447A-BD3C-4D8B-A41C-B3328F8435B6}"/>
              </a:ext>
            </a:extLst>
          </p:cNvPr>
          <p:cNvGraphicFramePr>
            <a:graphicFrameLocks/>
          </p:cNvGraphicFramePr>
          <p:nvPr>
            <p:extLst>
              <p:ext uri="{D42A27DB-BD31-4B8C-83A1-F6EECF244321}">
                <p14:modId xmlns:p14="http://schemas.microsoft.com/office/powerpoint/2010/main" val="660089050"/>
              </p:ext>
            </p:extLst>
          </p:nvPr>
        </p:nvGraphicFramePr>
        <p:xfrm>
          <a:off x="1524" y="-1"/>
          <a:ext cx="12188952" cy="6492875"/>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6419FF8A-FA6F-4358-A654-00DBE6FE05C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CDC426-0FF5-4FCF-8B52-00AC3DCCC66A}" type="datetime1">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5/4/2020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B1DB8393-43C5-407C-A4A8-93151139B16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Social and Economic Concerns of Fisheries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5F80ADF2-138F-4691-A260-B62587E42D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B9A7AF-EA1A-4028-9F33-FABD453E4B08}" type="slidenum">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08B981D-52F2-437D-B58D-17C428259C5C}"/>
              </a:ext>
            </a:extLst>
          </p:cNvPr>
          <p:cNvSpPr/>
          <p:nvPr/>
        </p:nvSpPr>
        <p:spPr>
          <a:xfrm>
            <a:off x="1114757" y="2003461"/>
            <a:ext cx="11075719" cy="1818659"/>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550A59E-D02A-46D0-BD2A-A8B28900ED5F}"/>
              </a:ext>
            </a:extLst>
          </p:cNvPr>
          <p:cNvSpPr txBox="1"/>
          <p:nvPr/>
        </p:nvSpPr>
        <p:spPr>
          <a:xfrm>
            <a:off x="1223159" y="431589"/>
            <a:ext cx="446512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Number: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frequency “monthly” strata  sampled per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Status quo: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PRS sampled quarterly, as current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Merge strata: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merge Cape Romain &amp; PRS strata</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2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806598-D2C1-4C75-96ED-DF95C4874328}"/>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Our Fishery-Independent Surveys</a:t>
            </a:r>
          </a:p>
        </p:txBody>
      </p:sp>
      <p:cxnSp>
        <p:nvCxnSpPr>
          <p:cNvPr id="21" name="Straight Connector 1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6A3A136-441A-4670-8F42-8CBBF0CA00B9}"/>
              </a:ext>
            </a:extLst>
          </p:cNvPr>
          <p:cNvSpPr>
            <a:spLocks noGrp="1"/>
          </p:cNvSpPr>
          <p:nvPr>
            <p:ph idx="1"/>
          </p:nvPr>
        </p:nvSpPr>
        <p:spPr>
          <a:xfrm>
            <a:off x="4976031" y="963877"/>
            <a:ext cx="6377769" cy="4930246"/>
          </a:xfrm>
        </p:spPr>
        <p:txBody>
          <a:bodyPr anchor="ctr">
            <a:normAutofit/>
          </a:bodyPr>
          <a:lstStyle/>
          <a:p>
            <a:r>
              <a:rPr lang="en-US" sz="2200" dirty="0"/>
              <a:t>Electrofishing Survey</a:t>
            </a:r>
          </a:p>
          <a:p>
            <a:pPr lvl="1"/>
            <a:r>
              <a:rPr lang="en-US" sz="2200" dirty="0" err="1"/>
              <a:t>RecFIN</a:t>
            </a:r>
            <a:r>
              <a:rPr lang="en-US" sz="2200" dirty="0"/>
              <a:t> (NOAA)</a:t>
            </a:r>
          </a:p>
          <a:p>
            <a:pPr lvl="1"/>
            <a:r>
              <a:rPr lang="en-US" sz="2200" dirty="0"/>
              <a:t>SRFAC-Inshore (License Sales)</a:t>
            </a:r>
          </a:p>
        </p:txBody>
      </p:sp>
      <p:sp>
        <p:nvSpPr>
          <p:cNvPr id="4" name="Date Placeholder 3">
            <a:extLst>
              <a:ext uri="{FF2B5EF4-FFF2-40B4-BE49-F238E27FC236}">
                <a16:creationId xmlns:a16="http://schemas.microsoft.com/office/drawing/2014/main" id="{47A255F0-379C-4951-836F-1E18B37B6669}"/>
              </a:ext>
            </a:extLst>
          </p:cNvPr>
          <p:cNvSpPr>
            <a:spLocks noGrp="1"/>
          </p:cNvSpPr>
          <p:nvPr>
            <p:ph type="dt" sz="half" idx="10"/>
          </p:nvPr>
        </p:nvSpPr>
        <p:spPr>
          <a:xfrm>
            <a:off x="0" y="6492875"/>
            <a:ext cx="2743200" cy="365125"/>
          </a:xfrm>
        </p:spPr>
        <p:txBody>
          <a:bodyP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CE965FCA-CE79-4EA7-81A2-6189CC51BFB5}" type="datetime1">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5/4/2020</a:t>
            </a:fld>
            <a:endParaRPr kumimoji="0" lang="en-US" sz="1800" b="0" i="0" u="none" strike="noStrike" kern="1200" cap="none" spc="0" normalizeH="0" baseline="0" noProof="0" dirty="0">
              <a:ln>
                <a:noFill/>
              </a:ln>
              <a:solidFill>
                <a:prstClr val="white">
                  <a:alpha val="80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9E29EF4-35CD-4A21-8989-B71EA9217EA7}"/>
              </a:ext>
            </a:extLst>
          </p:cNvPr>
          <p:cNvSpPr>
            <a:spLocks noGrp="1"/>
          </p:cNvSpPr>
          <p:nvPr>
            <p:ph type="ftr" sz="quarter" idx="11"/>
          </p:nvPr>
        </p:nvSpPr>
        <p:spPr>
          <a:xfrm>
            <a:off x="3466007" y="6492874"/>
            <a:ext cx="5259985" cy="365125"/>
          </a:xfrm>
        </p:spPr>
        <p:txBody>
          <a:bodyP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t>Social and Economic Concerns of Fisheries</a:t>
            </a:r>
          </a:p>
        </p:txBody>
      </p:sp>
      <p:sp>
        <p:nvSpPr>
          <p:cNvPr id="6" name="Slide Number Placeholder 5">
            <a:extLst>
              <a:ext uri="{FF2B5EF4-FFF2-40B4-BE49-F238E27FC236}">
                <a16:creationId xmlns:a16="http://schemas.microsoft.com/office/drawing/2014/main" id="{27058D30-6055-40BC-ADF4-CE9B42CDD4FC}"/>
              </a:ext>
            </a:extLst>
          </p:cNvPr>
          <p:cNvSpPr>
            <a:spLocks noGrp="1"/>
          </p:cNvSpPr>
          <p:nvPr>
            <p:ph type="sldNum" sz="quarter" idx="12"/>
          </p:nvPr>
        </p:nvSpPr>
        <p:spPr>
          <a:xfrm>
            <a:off x="11409717" y="6492873"/>
            <a:ext cx="782283" cy="365125"/>
          </a:xfrm>
        </p:spPr>
        <p:txBody>
          <a:bodyPr>
            <a:no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B9A7AF-EA1A-4028-9F33-FABD453E4B08}" type="slidenum">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a:t>
            </a:fld>
            <a:endPar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9080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149B447A-BD3C-4D8B-A41C-B3328F8435B6}"/>
              </a:ext>
            </a:extLst>
          </p:cNvPr>
          <p:cNvGraphicFramePr>
            <a:graphicFrameLocks/>
          </p:cNvGraphicFramePr>
          <p:nvPr>
            <p:extLst>
              <p:ext uri="{D42A27DB-BD31-4B8C-83A1-F6EECF244321}">
                <p14:modId xmlns:p14="http://schemas.microsoft.com/office/powerpoint/2010/main" val="190549815"/>
              </p:ext>
            </p:extLst>
          </p:nvPr>
        </p:nvGraphicFramePr>
        <p:xfrm>
          <a:off x="1524" y="-1"/>
          <a:ext cx="12188952" cy="6492875"/>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6419FF8A-FA6F-4358-A654-00DBE6FE05C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CDC426-0FF5-4FCF-8B52-00AC3DCCC66A}" type="datetime1">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5/4/2020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B1DB8393-43C5-407C-A4A8-93151139B16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Social and Economic Concerns of Fisheries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5F80ADF2-138F-4691-A260-B62587E42D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B9A7AF-EA1A-4028-9F33-FABD453E4B08}" type="slidenum">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08B981D-52F2-437D-B58D-17C428259C5C}"/>
              </a:ext>
            </a:extLst>
          </p:cNvPr>
          <p:cNvSpPr/>
          <p:nvPr/>
        </p:nvSpPr>
        <p:spPr>
          <a:xfrm>
            <a:off x="1114757" y="2003461"/>
            <a:ext cx="11075719" cy="1818659"/>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550A59E-D02A-46D0-BD2A-A8B28900ED5F}"/>
              </a:ext>
            </a:extLst>
          </p:cNvPr>
          <p:cNvSpPr txBox="1"/>
          <p:nvPr/>
        </p:nvSpPr>
        <p:spPr>
          <a:xfrm>
            <a:off x="1223159" y="431589"/>
            <a:ext cx="446512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Number: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frequency “monthly” strata  sampled per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Status quo: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PRS sampled quarterly, as current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Merge strata: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merge Cape Romain &amp; PRS strata</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72557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F02015-AA62-43E8-846A-DBB048AFAB3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CDC426-0FF5-4FCF-8B52-00AC3DCCC66A}" type="datetime1">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5/4/2020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3C7061AC-47A8-4858-BA54-60984C1058E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Social and Economic Concerns of Fisheries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05183631-0CC5-408D-B903-0FA853942BE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B9A7AF-EA1A-4028-9F33-FABD453E4B08}" type="slidenum">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374086B1-DD96-44D2-BE20-E7FE7B29A90B}"/>
              </a:ext>
            </a:extLst>
          </p:cNvPr>
          <p:cNvSpPr/>
          <p:nvPr/>
        </p:nvSpPr>
        <p:spPr>
          <a:xfrm>
            <a:off x="228599" y="2819400"/>
            <a:ext cx="2743200" cy="609600"/>
          </a:xfrm>
          <a:prstGeom prst="roundRect">
            <a:avLst/>
          </a:prstGeom>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What months should we conduct sampling?</a:t>
            </a:r>
          </a:p>
        </p:txBody>
      </p:sp>
      <p:sp>
        <p:nvSpPr>
          <p:cNvPr id="7" name="Rectangle: Rounded Corners 6">
            <a:extLst>
              <a:ext uri="{FF2B5EF4-FFF2-40B4-BE49-F238E27FC236}">
                <a16:creationId xmlns:a16="http://schemas.microsoft.com/office/drawing/2014/main" id="{A555ED72-3EA6-48C1-8B13-C15127746E09}"/>
              </a:ext>
            </a:extLst>
          </p:cNvPr>
          <p:cNvSpPr/>
          <p:nvPr/>
        </p:nvSpPr>
        <p:spPr>
          <a:xfrm>
            <a:off x="9225642" y="1268187"/>
            <a:ext cx="2743200" cy="609600"/>
          </a:xfrm>
          <a:prstGeom prst="roundRect">
            <a:avLst/>
          </a:prstGeom>
          <a:solidFill>
            <a:schemeClr val="accent6"/>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January – December</a:t>
            </a:r>
          </a:p>
        </p:txBody>
      </p:sp>
      <p:sp>
        <p:nvSpPr>
          <p:cNvPr id="8" name="Rectangle: Rounded Corners 7">
            <a:extLst>
              <a:ext uri="{FF2B5EF4-FFF2-40B4-BE49-F238E27FC236}">
                <a16:creationId xmlns:a16="http://schemas.microsoft.com/office/drawing/2014/main" id="{A790CDDA-2675-4B2F-9CED-D4B29B671521}"/>
              </a:ext>
            </a:extLst>
          </p:cNvPr>
          <p:cNvSpPr/>
          <p:nvPr/>
        </p:nvSpPr>
        <p:spPr>
          <a:xfrm>
            <a:off x="9225642" y="3467551"/>
            <a:ext cx="2743200" cy="609600"/>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February – December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(11 Months of the Year)</a:t>
            </a:r>
          </a:p>
        </p:txBody>
      </p:sp>
      <p:sp>
        <p:nvSpPr>
          <p:cNvPr id="9" name="Rectangle: Rounded Corners 8">
            <a:extLst>
              <a:ext uri="{FF2B5EF4-FFF2-40B4-BE49-F238E27FC236}">
                <a16:creationId xmlns:a16="http://schemas.microsoft.com/office/drawing/2014/main" id="{F821D7D2-DE80-4B00-8AAD-DD34B6D07DE5}"/>
              </a:ext>
            </a:extLst>
          </p:cNvPr>
          <p:cNvSpPr/>
          <p:nvPr/>
        </p:nvSpPr>
        <p:spPr>
          <a:xfrm>
            <a:off x="9225642" y="4528682"/>
            <a:ext cx="2743200" cy="609600"/>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March – December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(10 Months of the Year)</a:t>
            </a:r>
          </a:p>
        </p:txBody>
      </p:sp>
      <p:sp>
        <p:nvSpPr>
          <p:cNvPr id="10" name="Rectangle: Rounded Corners 9">
            <a:extLst>
              <a:ext uri="{FF2B5EF4-FFF2-40B4-BE49-F238E27FC236}">
                <a16:creationId xmlns:a16="http://schemas.microsoft.com/office/drawing/2014/main" id="{548CC8BD-A890-487B-8266-EC8752FCE4FF}"/>
              </a:ext>
            </a:extLst>
          </p:cNvPr>
          <p:cNvSpPr/>
          <p:nvPr/>
        </p:nvSpPr>
        <p:spPr>
          <a:xfrm>
            <a:off x="9225642" y="5589813"/>
            <a:ext cx="2743200" cy="609600"/>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March – November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(9 Months of the Year</a:t>
            </a:r>
          </a:p>
        </p:txBody>
      </p:sp>
      <p:sp>
        <p:nvSpPr>
          <p:cNvPr id="12" name="Rectangle: Rounded Corners 11">
            <a:extLst>
              <a:ext uri="{FF2B5EF4-FFF2-40B4-BE49-F238E27FC236}">
                <a16:creationId xmlns:a16="http://schemas.microsoft.com/office/drawing/2014/main" id="{0E50B519-C213-4A58-A087-AE12EFE9CA45}"/>
              </a:ext>
            </a:extLst>
          </p:cNvPr>
          <p:cNvSpPr/>
          <p:nvPr/>
        </p:nvSpPr>
        <p:spPr>
          <a:xfrm>
            <a:off x="4724400" y="4528682"/>
            <a:ext cx="2743200" cy="609600"/>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Certain Months of the Year?</a:t>
            </a:r>
          </a:p>
        </p:txBody>
      </p:sp>
      <p:sp>
        <p:nvSpPr>
          <p:cNvPr id="13" name="Rectangle: Rounded Corners 12">
            <a:extLst>
              <a:ext uri="{FF2B5EF4-FFF2-40B4-BE49-F238E27FC236}">
                <a16:creationId xmlns:a16="http://schemas.microsoft.com/office/drawing/2014/main" id="{CCCCB2CE-69AE-4F2B-BD1D-A9DD158C2F86}"/>
              </a:ext>
            </a:extLst>
          </p:cNvPr>
          <p:cNvSpPr/>
          <p:nvPr/>
        </p:nvSpPr>
        <p:spPr>
          <a:xfrm>
            <a:off x="4724400" y="1268187"/>
            <a:ext cx="2743200" cy="609600"/>
          </a:xfrm>
          <a:prstGeom prst="roundRect">
            <a:avLst/>
          </a:prstGeom>
          <a:solidFill>
            <a:schemeClr val="accent6"/>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All Months of the Year</a:t>
            </a:r>
          </a:p>
        </p:txBody>
      </p:sp>
      <p:cxnSp>
        <p:nvCxnSpPr>
          <p:cNvPr id="15" name="Connector: Curved 14">
            <a:extLst>
              <a:ext uri="{FF2B5EF4-FFF2-40B4-BE49-F238E27FC236}">
                <a16:creationId xmlns:a16="http://schemas.microsoft.com/office/drawing/2014/main" id="{0A68D479-F9EE-4975-96DB-4B8B5B9BB664}"/>
              </a:ext>
            </a:extLst>
          </p:cNvPr>
          <p:cNvCxnSpPr>
            <a:stCxn id="6" idx="3"/>
            <a:endCxn id="13" idx="1"/>
          </p:cNvCxnSpPr>
          <p:nvPr/>
        </p:nvCxnSpPr>
        <p:spPr>
          <a:xfrm flipV="1">
            <a:off x="2971799" y="1572987"/>
            <a:ext cx="1752601" cy="1551213"/>
          </a:xfrm>
          <a:prstGeom prst="curvedConnector3">
            <a:avLst/>
          </a:prstGeom>
          <a:ln w="63500"/>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91DFCA34-CBFF-40C5-9C4A-AADF95147B6B}"/>
              </a:ext>
            </a:extLst>
          </p:cNvPr>
          <p:cNvCxnSpPr>
            <a:stCxn id="6" idx="3"/>
            <a:endCxn id="12" idx="1"/>
          </p:cNvCxnSpPr>
          <p:nvPr/>
        </p:nvCxnSpPr>
        <p:spPr>
          <a:xfrm>
            <a:off x="2971799" y="3124200"/>
            <a:ext cx="1752601" cy="1709282"/>
          </a:xfrm>
          <a:prstGeom prst="curvedConnector3">
            <a:avLst/>
          </a:prstGeom>
          <a:ln w="63500"/>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E5E04C52-AA86-43D2-9FD3-5D1EA67A9E30}"/>
              </a:ext>
            </a:extLst>
          </p:cNvPr>
          <p:cNvCxnSpPr>
            <a:stCxn id="13" idx="3"/>
            <a:endCxn id="7" idx="1"/>
          </p:cNvCxnSpPr>
          <p:nvPr/>
        </p:nvCxnSpPr>
        <p:spPr>
          <a:xfrm>
            <a:off x="7467600" y="1572987"/>
            <a:ext cx="1758042" cy="12700"/>
          </a:xfrm>
          <a:prstGeom prst="curvedConnector3">
            <a:avLst/>
          </a:prstGeom>
          <a:ln w="63500">
            <a:solidFill>
              <a:schemeClr val="accent6"/>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D05556C7-AFF7-4C4F-9315-CE903C6D953D}"/>
              </a:ext>
            </a:extLst>
          </p:cNvPr>
          <p:cNvCxnSpPr>
            <a:stCxn id="12" idx="3"/>
            <a:endCxn id="8" idx="1"/>
          </p:cNvCxnSpPr>
          <p:nvPr/>
        </p:nvCxnSpPr>
        <p:spPr>
          <a:xfrm flipV="1">
            <a:off x="7467600" y="3772351"/>
            <a:ext cx="1758042" cy="1061131"/>
          </a:xfrm>
          <a:prstGeom prst="curvedConnector3">
            <a:avLst/>
          </a:prstGeom>
          <a:ln w="63500">
            <a:solidFill>
              <a:schemeClr val="accent2"/>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FC29C23-F8B9-4835-AE5B-D638DC94E2C3}"/>
              </a:ext>
            </a:extLst>
          </p:cNvPr>
          <p:cNvCxnSpPr>
            <a:stCxn id="12" idx="3"/>
            <a:endCxn id="9" idx="1"/>
          </p:cNvCxnSpPr>
          <p:nvPr/>
        </p:nvCxnSpPr>
        <p:spPr>
          <a:xfrm>
            <a:off x="7467600" y="4833482"/>
            <a:ext cx="1758042" cy="12700"/>
          </a:xfrm>
          <a:prstGeom prst="curvedConnector3">
            <a:avLst/>
          </a:prstGeom>
          <a:ln w="63500">
            <a:solidFill>
              <a:schemeClr val="accent2"/>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C0B5FB46-1C0E-4702-A853-CA0271069232}"/>
              </a:ext>
            </a:extLst>
          </p:cNvPr>
          <p:cNvCxnSpPr>
            <a:stCxn id="12" idx="3"/>
          </p:cNvCxnSpPr>
          <p:nvPr/>
        </p:nvCxnSpPr>
        <p:spPr>
          <a:xfrm>
            <a:off x="7467600" y="4833482"/>
            <a:ext cx="1752601" cy="1138233"/>
          </a:xfrm>
          <a:prstGeom prst="curvedConnector3">
            <a:avLst/>
          </a:prstGeom>
          <a:ln w="63500">
            <a:solidFill>
              <a:schemeClr val="accent2"/>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9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B26253-6972-4731-92FD-7D1912977479}"/>
              </a:ext>
            </a:extLst>
          </p:cNvPr>
          <p:cNvPicPr>
            <a:picLocks noChangeAspect="1"/>
          </p:cNvPicPr>
          <p:nvPr/>
        </p:nvPicPr>
        <p:blipFill>
          <a:blip r:embed="rId3"/>
          <a:stretch>
            <a:fillRect/>
          </a:stretch>
        </p:blipFill>
        <p:spPr>
          <a:xfrm>
            <a:off x="620486" y="0"/>
            <a:ext cx="10956471" cy="6858000"/>
          </a:xfrm>
          <a:prstGeom prst="rect">
            <a:avLst/>
          </a:prstGeom>
        </p:spPr>
      </p:pic>
      <p:sp>
        <p:nvSpPr>
          <p:cNvPr id="2" name="Date Placeholder 1">
            <a:extLst>
              <a:ext uri="{FF2B5EF4-FFF2-40B4-BE49-F238E27FC236}">
                <a16:creationId xmlns:a16="http://schemas.microsoft.com/office/drawing/2014/main" id="{284EA217-7E2B-4348-A0A5-119E46A4988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CDC426-0FF5-4FCF-8B52-00AC3DCCC66A}" type="datetime1">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5/4/2020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85DA1505-EC9D-4D9E-9497-EBDA95CA728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Social and Economic Concerns of Fisheries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F74B5BD-03CA-4FA6-A373-0FD034C548F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B9A7AF-EA1A-4028-9F33-FABD453E4B08}" type="slidenum">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DBBCDED-E6CD-45EB-BAF2-749A7D68223C}"/>
              </a:ext>
            </a:extLst>
          </p:cNvPr>
          <p:cNvSpPr/>
          <p:nvPr/>
        </p:nvSpPr>
        <p:spPr>
          <a:xfrm>
            <a:off x="615043" y="5339443"/>
            <a:ext cx="10956471" cy="22860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60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C86D5A-06AC-4306-93A8-C4BC968B77F1}"/>
              </a:ext>
            </a:extLst>
          </p:cNvPr>
          <p:cNvSpPr>
            <a:spLocks noGrp="1"/>
          </p:cNvSpPr>
          <p:nvPr>
            <p:ph type="title"/>
          </p:nvPr>
        </p:nvSpPr>
        <p:spPr/>
        <p:txBody>
          <a:bodyPr>
            <a:normAutofit fontScale="90000"/>
          </a:bodyPr>
          <a:lstStyle/>
          <a:p>
            <a:r>
              <a:rPr lang="en-US" dirty="0"/>
              <a:t>What would the impact of survey design changes to the electrofishing survey have on our ability to track changes in species relative abundance?</a:t>
            </a:r>
          </a:p>
        </p:txBody>
      </p:sp>
      <p:sp>
        <p:nvSpPr>
          <p:cNvPr id="8" name="Text Placeholder 7">
            <a:extLst>
              <a:ext uri="{FF2B5EF4-FFF2-40B4-BE49-F238E27FC236}">
                <a16:creationId xmlns:a16="http://schemas.microsoft.com/office/drawing/2014/main" id="{DCA31B57-EABE-4819-8310-DB3B8832C69C}"/>
              </a:ext>
            </a:extLst>
          </p:cNvPr>
          <p:cNvSpPr>
            <a:spLocks noGrp="1"/>
          </p:cNvSpPr>
          <p:nvPr>
            <p:ph type="body" idx="1"/>
          </p:nvPr>
        </p:nvSpPr>
        <p:spPr/>
        <p:txBody>
          <a:bodyPr/>
          <a:lstStyle/>
          <a:p>
            <a:r>
              <a:rPr lang="en-US" dirty="0"/>
              <a:t>Key factors to consider: 1) How does it affect our uncertainty and 2) Does the trend in abundance change?</a:t>
            </a:r>
          </a:p>
        </p:txBody>
      </p:sp>
      <p:sp>
        <p:nvSpPr>
          <p:cNvPr id="4" name="Date Placeholder 3">
            <a:extLst>
              <a:ext uri="{FF2B5EF4-FFF2-40B4-BE49-F238E27FC236}">
                <a16:creationId xmlns:a16="http://schemas.microsoft.com/office/drawing/2014/main" id="{174A83CF-4A28-485F-955E-A3E0FEA689D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965FCA-CE79-4EA7-81A2-6189CC51BFB5}" type="datetime1">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5/4/2020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E4167F8-9BCD-4858-908E-7BDCC2C8051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Social and Economic Concerns of Fisheries</a:t>
            </a:r>
          </a:p>
        </p:txBody>
      </p:sp>
      <p:sp>
        <p:nvSpPr>
          <p:cNvPr id="6" name="Slide Number Placeholder 5">
            <a:extLst>
              <a:ext uri="{FF2B5EF4-FFF2-40B4-BE49-F238E27FC236}">
                <a16:creationId xmlns:a16="http://schemas.microsoft.com/office/drawing/2014/main" id="{6FBB17AF-BB63-4272-883F-0EBD265BB8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B9A7AF-EA1A-4028-9F33-FABD453E4B08}" type="slidenum">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661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2C24-2498-4D9D-A627-69103C45D878}"/>
              </a:ext>
            </a:extLst>
          </p:cNvPr>
          <p:cNvSpPr>
            <a:spLocks noGrp="1"/>
          </p:cNvSpPr>
          <p:nvPr>
            <p:ph type="title"/>
          </p:nvPr>
        </p:nvSpPr>
        <p:spPr/>
        <p:txBody>
          <a:bodyPr/>
          <a:lstStyle/>
          <a:p>
            <a:r>
              <a:rPr lang="en-US" dirty="0"/>
              <a:t>How investigated?</a:t>
            </a:r>
          </a:p>
        </p:txBody>
      </p:sp>
      <p:sp>
        <p:nvSpPr>
          <p:cNvPr id="3" name="Content Placeholder 2">
            <a:extLst>
              <a:ext uri="{FF2B5EF4-FFF2-40B4-BE49-F238E27FC236}">
                <a16:creationId xmlns:a16="http://schemas.microsoft.com/office/drawing/2014/main" id="{9CCB60B5-DC7B-4B16-814D-9330EEEAF245}"/>
              </a:ext>
            </a:extLst>
          </p:cNvPr>
          <p:cNvSpPr>
            <a:spLocks noGrp="1"/>
          </p:cNvSpPr>
          <p:nvPr>
            <p:ph idx="1"/>
          </p:nvPr>
        </p:nvSpPr>
        <p:spPr/>
        <p:txBody>
          <a:bodyPr/>
          <a:lstStyle/>
          <a:p>
            <a:r>
              <a:rPr lang="en-US" dirty="0"/>
              <a:t>Inshore has been sampling 5 strata monthly </a:t>
            </a:r>
          </a:p>
          <a:p>
            <a:pPr lvl="1"/>
            <a:r>
              <a:rPr lang="en-US" dirty="0"/>
              <a:t>Earliest years, only a few of the strata existed</a:t>
            </a:r>
          </a:p>
          <a:p>
            <a:pPr lvl="1"/>
            <a:r>
              <a:rPr lang="en-US" dirty="0"/>
              <a:t>All strata existed since 2004 – added Winyah Bay / Waccamaw River</a:t>
            </a:r>
          </a:p>
          <a:p>
            <a:r>
              <a:rPr lang="en-US" dirty="0"/>
              <a:t>Used same techniques as used for the electrofishing survey to investigate how sampling design changes would have affected relative abundance and uncertainty measures</a:t>
            </a:r>
          </a:p>
          <a:p>
            <a:endParaRPr lang="en-US" dirty="0"/>
          </a:p>
          <a:p>
            <a:endParaRPr lang="en-US" dirty="0"/>
          </a:p>
        </p:txBody>
      </p:sp>
      <p:sp>
        <p:nvSpPr>
          <p:cNvPr id="4" name="Date Placeholder 3">
            <a:extLst>
              <a:ext uri="{FF2B5EF4-FFF2-40B4-BE49-F238E27FC236}">
                <a16:creationId xmlns:a16="http://schemas.microsoft.com/office/drawing/2014/main" id="{7A53132C-7C2A-41AF-AA55-B1B955D3A0B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965FCA-CE79-4EA7-81A2-6189CC51BFB5}" type="datetime1">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5/4/2020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2D582BA-0AFF-4D03-B216-4B6020E0DE0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Social and Economic Concerns of Fisheries</a:t>
            </a:r>
          </a:p>
        </p:txBody>
      </p:sp>
      <p:sp>
        <p:nvSpPr>
          <p:cNvPr id="6" name="Slide Number Placeholder 5">
            <a:extLst>
              <a:ext uri="{FF2B5EF4-FFF2-40B4-BE49-F238E27FC236}">
                <a16:creationId xmlns:a16="http://schemas.microsoft.com/office/drawing/2014/main" id="{327E32EC-ABAC-4739-A912-ECB1D3D66E1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B9A7AF-EA1A-4028-9F33-FABD453E4B08}" type="slidenum">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00230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lstStyle/>
          <a:p>
            <a:r>
              <a:rPr lang="en-US" dirty="0"/>
              <a:t>How would it have affected our understanding of </a:t>
            </a:r>
            <a:r>
              <a:rPr lang="en-US" u="sng" dirty="0"/>
              <a:t>Red Drum </a:t>
            </a:r>
            <a:r>
              <a:rPr lang="en-US" dirty="0"/>
              <a:t>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5/4/2020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55</a:t>
            </a:fld>
            <a:endParaRPr lang="en-US"/>
          </a:p>
        </p:txBody>
      </p:sp>
    </p:spTree>
    <p:extLst>
      <p:ext uri="{BB962C8B-B14F-4D97-AF65-F5344CB8AC3E}">
        <p14:creationId xmlns:p14="http://schemas.microsoft.com/office/powerpoint/2010/main" val="474141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F309E5-5D74-4A5E-8E55-93C108A468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56</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440888" y="2054831"/>
            <a:ext cx="4851427" cy="4284324"/>
            <a:chOff x="440888" y="2054831"/>
            <a:chExt cx="4851427" cy="4284324"/>
          </a:xfrm>
        </p:grpSpPr>
        <p:sp>
          <p:nvSpPr>
            <p:cNvPr id="7" name="Rectangle 6">
              <a:extLst>
                <a:ext uri="{FF2B5EF4-FFF2-40B4-BE49-F238E27FC236}">
                  <a16:creationId xmlns:a16="http://schemas.microsoft.com/office/drawing/2014/main" id="{55A8049D-9DC7-4289-A1F7-83C3FD90B808}"/>
                </a:ext>
              </a:extLst>
            </p:cNvPr>
            <p:cNvSpPr/>
            <p:nvPr/>
          </p:nvSpPr>
          <p:spPr>
            <a:xfrm>
              <a:off x="440888" y="2054831"/>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095602" y="3475892"/>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699820" y="4935415"/>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5329090" y="621323"/>
            <a:ext cx="3276291"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6930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06BD96-75D2-4573-9A88-D9B91E29D3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57</a:t>
            </a:fld>
            <a:endParaRPr lang="en-US"/>
          </a:p>
        </p:txBody>
      </p:sp>
      <p:cxnSp>
        <p:nvCxnSpPr>
          <p:cNvPr id="8" name="Straight Connector 7">
            <a:extLst>
              <a:ext uri="{FF2B5EF4-FFF2-40B4-BE49-F238E27FC236}">
                <a16:creationId xmlns:a16="http://schemas.microsoft.com/office/drawing/2014/main" id="{42468F99-6A59-4BDD-A808-0DFE80DB0FAB}"/>
              </a:ext>
            </a:extLst>
          </p:cNvPr>
          <p:cNvCxnSpPr/>
          <p:nvPr/>
        </p:nvCxnSpPr>
        <p:spPr>
          <a:xfrm>
            <a:off x="677929" y="914400"/>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561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D6AB21-9F6D-46CC-8913-235A12E9DB1A}"/>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C44B4A7E-0E81-46D3-B4DC-ABDE8C7714AC}"/>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A2A39A8A-9979-4ED6-899F-46B34C77848E}"/>
              </a:ext>
            </a:extLst>
          </p:cNvPr>
          <p:cNvSpPr>
            <a:spLocks noGrp="1"/>
          </p:cNvSpPr>
          <p:nvPr>
            <p:ph type="sldNum" sz="quarter" idx="12"/>
          </p:nvPr>
        </p:nvSpPr>
        <p:spPr/>
        <p:txBody>
          <a:bodyPr/>
          <a:lstStyle/>
          <a:p>
            <a:fld id="{B6B9A7AF-EA1A-4028-9F33-FABD453E4B08}" type="slidenum">
              <a:rPr lang="en-US" smtClean="0"/>
              <a:pPr/>
              <a:t>58</a:t>
            </a:fld>
            <a:endParaRPr lang="en-US"/>
          </a:p>
        </p:txBody>
      </p:sp>
      <p:pic>
        <p:nvPicPr>
          <p:cNvPr id="6" name="Picture 5">
            <a:extLst>
              <a:ext uri="{FF2B5EF4-FFF2-40B4-BE49-F238E27FC236}">
                <a16:creationId xmlns:a16="http://schemas.microsoft.com/office/drawing/2014/main" id="{9409A619-C42A-42CF-9E75-92BE19EAE2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cxnSp>
        <p:nvCxnSpPr>
          <p:cNvPr id="7" name="Straight Connector 6">
            <a:extLst>
              <a:ext uri="{FF2B5EF4-FFF2-40B4-BE49-F238E27FC236}">
                <a16:creationId xmlns:a16="http://schemas.microsoft.com/office/drawing/2014/main" id="{2C187DF2-A619-40EA-9933-C77A9CEC6883}"/>
              </a:ext>
            </a:extLst>
          </p:cNvPr>
          <p:cNvCxnSpPr/>
          <p:nvPr/>
        </p:nvCxnSpPr>
        <p:spPr>
          <a:xfrm>
            <a:off x="540143" y="4647156"/>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74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lstStyle/>
          <a:p>
            <a:r>
              <a:rPr lang="en-US" dirty="0"/>
              <a:t>How would it have affected our understanding of </a:t>
            </a:r>
            <a:r>
              <a:rPr lang="en-US" u="sng" dirty="0"/>
              <a:t>American Eel </a:t>
            </a:r>
            <a:r>
              <a:rPr lang="en-US" dirty="0"/>
              <a:t>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5/4/2020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59</a:t>
            </a:fld>
            <a:endParaRPr lang="en-US"/>
          </a:p>
        </p:txBody>
      </p:sp>
    </p:spTree>
    <p:extLst>
      <p:ext uri="{BB962C8B-B14F-4D97-AF65-F5344CB8AC3E}">
        <p14:creationId xmlns:p14="http://schemas.microsoft.com/office/powerpoint/2010/main" val="1383843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806598-D2C1-4C75-96ED-DF95C4874328}"/>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Our Fishery-Independent Surveys</a:t>
            </a:r>
          </a:p>
        </p:txBody>
      </p:sp>
      <p:cxnSp>
        <p:nvCxnSpPr>
          <p:cNvPr id="21" name="Straight Connector 1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6A3A136-441A-4670-8F42-8CBBF0CA00B9}"/>
              </a:ext>
            </a:extLst>
          </p:cNvPr>
          <p:cNvSpPr>
            <a:spLocks noGrp="1"/>
          </p:cNvSpPr>
          <p:nvPr>
            <p:ph idx="1"/>
          </p:nvPr>
        </p:nvSpPr>
        <p:spPr>
          <a:xfrm>
            <a:off x="4976031" y="963877"/>
            <a:ext cx="6377769" cy="4930246"/>
          </a:xfrm>
        </p:spPr>
        <p:txBody>
          <a:bodyPr anchor="ctr">
            <a:normAutofit/>
          </a:bodyPr>
          <a:lstStyle/>
          <a:p>
            <a:r>
              <a:rPr lang="en-US" sz="2200" dirty="0"/>
              <a:t>Adult Red Drum and Shark Longline Survey</a:t>
            </a:r>
          </a:p>
          <a:p>
            <a:pPr lvl="1"/>
            <a:r>
              <a:rPr lang="en-US" sz="2200" dirty="0"/>
              <a:t>SEAMAP-SA (NOAA)</a:t>
            </a:r>
          </a:p>
          <a:p>
            <a:pPr lvl="1"/>
            <a:r>
              <a:rPr lang="en-US" sz="2200" dirty="0"/>
              <a:t>Red Drum License Plate</a:t>
            </a:r>
          </a:p>
          <a:p>
            <a:pPr lvl="1"/>
            <a:r>
              <a:rPr lang="en-US" sz="2200" dirty="0"/>
              <a:t>SRFAC-Inshore (License Sales)</a:t>
            </a:r>
          </a:p>
        </p:txBody>
      </p:sp>
      <p:sp>
        <p:nvSpPr>
          <p:cNvPr id="4" name="Date Placeholder 3">
            <a:extLst>
              <a:ext uri="{FF2B5EF4-FFF2-40B4-BE49-F238E27FC236}">
                <a16:creationId xmlns:a16="http://schemas.microsoft.com/office/drawing/2014/main" id="{47A255F0-379C-4951-836F-1E18B37B6669}"/>
              </a:ext>
            </a:extLst>
          </p:cNvPr>
          <p:cNvSpPr>
            <a:spLocks noGrp="1"/>
          </p:cNvSpPr>
          <p:nvPr>
            <p:ph type="dt" sz="half" idx="10"/>
          </p:nvPr>
        </p:nvSpPr>
        <p:spPr>
          <a:xfrm>
            <a:off x="0" y="6492875"/>
            <a:ext cx="2743200" cy="365125"/>
          </a:xfrm>
        </p:spPr>
        <p:txBody>
          <a:bodyP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CE965FCA-CE79-4EA7-81A2-6189CC51BFB5}" type="datetime1">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5/4/2020</a:t>
            </a:fld>
            <a:endParaRPr kumimoji="0" lang="en-US" sz="1800" b="0" i="0" u="none" strike="noStrike" kern="1200" cap="none" spc="0" normalizeH="0" baseline="0" noProof="0" dirty="0">
              <a:ln>
                <a:noFill/>
              </a:ln>
              <a:solidFill>
                <a:prstClr val="white">
                  <a:alpha val="80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9E29EF4-35CD-4A21-8989-B71EA9217EA7}"/>
              </a:ext>
            </a:extLst>
          </p:cNvPr>
          <p:cNvSpPr>
            <a:spLocks noGrp="1"/>
          </p:cNvSpPr>
          <p:nvPr>
            <p:ph type="ftr" sz="quarter" idx="11"/>
          </p:nvPr>
        </p:nvSpPr>
        <p:spPr>
          <a:xfrm>
            <a:off x="3466007" y="6492874"/>
            <a:ext cx="5259985" cy="365125"/>
          </a:xfrm>
        </p:spPr>
        <p:txBody>
          <a:bodyP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t>Social and Economic Concerns of Fisheries</a:t>
            </a:r>
          </a:p>
        </p:txBody>
      </p:sp>
      <p:sp>
        <p:nvSpPr>
          <p:cNvPr id="6" name="Slide Number Placeholder 5">
            <a:extLst>
              <a:ext uri="{FF2B5EF4-FFF2-40B4-BE49-F238E27FC236}">
                <a16:creationId xmlns:a16="http://schemas.microsoft.com/office/drawing/2014/main" id="{27058D30-6055-40BC-ADF4-CE9B42CDD4FC}"/>
              </a:ext>
            </a:extLst>
          </p:cNvPr>
          <p:cNvSpPr>
            <a:spLocks noGrp="1"/>
          </p:cNvSpPr>
          <p:nvPr>
            <p:ph type="sldNum" sz="quarter" idx="12"/>
          </p:nvPr>
        </p:nvSpPr>
        <p:spPr>
          <a:xfrm>
            <a:off x="11409717" y="6492873"/>
            <a:ext cx="782283" cy="365125"/>
          </a:xfrm>
        </p:spPr>
        <p:txBody>
          <a:bodyPr>
            <a:no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B9A7AF-EA1A-4028-9F33-FABD453E4B08}" type="slidenum">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a:t>
            </a:fld>
            <a:endPar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58478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37EB75-AB91-4B49-BA21-DAA5B68443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60</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453414" y="2054831"/>
            <a:ext cx="4826375" cy="4284324"/>
            <a:chOff x="453414" y="2054831"/>
            <a:chExt cx="4826375" cy="4284324"/>
          </a:xfrm>
        </p:grpSpPr>
        <p:sp>
          <p:nvSpPr>
            <p:cNvPr id="7" name="Rectangle 6">
              <a:extLst>
                <a:ext uri="{FF2B5EF4-FFF2-40B4-BE49-F238E27FC236}">
                  <a16:creationId xmlns:a16="http://schemas.microsoft.com/office/drawing/2014/main" id="{55A8049D-9DC7-4289-A1F7-83C3FD90B808}"/>
                </a:ext>
              </a:extLst>
            </p:cNvPr>
            <p:cNvSpPr/>
            <p:nvPr/>
          </p:nvSpPr>
          <p:spPr>
            <a:xfrm>
              <a:off x="453414" y="2054831"/>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070550" y="3475892"/>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687294" y="4935415"/>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5329090" y="621323"/>
            <a:ext cx="3276291"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4606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262E66-C5C1-40DA-B606-96B46F2BF7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61</a:t>
            </a:fld>
            <a:endParaRPr lang="en-US"/>
          </a:p>
        </p:txBody>
      </p:sp>
      <p:cxnSp>
        <p:nvCxnSpPr>
          <p:cNvPr id="8" name="Straight Connector 7">
            <a:extLst>
              <a:ext uri="{FF2B5EF4-FFF2-40B4-BE49-F238E27FC236}">
                <a16:creationId xmlns:a16="http://schemas.microsoft.com/office/drawing/2014/main" id="{42468F99-6A59-4BDD-A808-0DFE80DB0FAB}"/>
              </a:ext>
            </a:extLst>
          </p:cNvPr>
          <p:cNvCxnSpPr/>
          <p:nvPr/>
        </p:nvCxnSpPr>
        <p:spPr>
          <a:xfrm>
            <a:off x="677929" y="914400"/>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0472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normAutofit/>
          </a:bodyPr>
          <a:lstStyle/>
          <a:p>
            <a:r>
              <a:rPr lang="en-US" dirty="0"/>
              <a:t>How would it have affected our understanding of </a:t>
            </a:r>
            <a:r>
              <a:rPr lang="en-US" u="sng" dirty="0"/>
              <a:t>Southern Flounder</a:t>
            </a:r>
            <a:r>
              <a:rPr lang="en-US" dirty="0"/>
              <a:t> 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5/4/2020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62</a:t>
            </a:fld>
            <a:endParaRPr lang="en-US"/>
          </a:p>
        </p:txBody>
      </p:sp>
    </p:spTree>
    <p:extLst>
      <p:ext uri="{BB962C8B-B14F-4D97-AF65-F5344CB8AC3E}">
        <p14:creationId xmlns:p14="http://schemas.microsoft.com/office/powerpoint/2010/main" val="19166016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1B9DB7-A7BB-4A38-877A-A9E69A3C1C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63</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440888" y="2054831"/>
            <a:ext cx="4851427" cy="4284324"/>
            <a:chOff x="440888" y="2054831"/>
            <a:chExt cx="4851427" cy="4284324"/>
          </a:xfrm>
        </p:grpSpPr>
        <p:sp>
          <p:nvSpPr>
            <p:cNvPr id="7" name="Rectangle 6">
              <a:extLst>
                <a:ext uri="{FF2B5EF4-FFF2-40B4-BE49-F238E27FC236}">
                  <a16:creationId xmlns:a16="http://schemas.microsoft.com/office/drawing/2014/main" id="{55A8049D-9DC7-4289-A1F7-83C3FD90B808}"/>
                </a:ext>
              </a:extLst>
            </p:cNvPr>
            <p:cNvSpPr/>
            <p:nvPr/>
          </p:nvSpPr>
          <p:spPr>
            <a:xfrm>
              <a:off x="440888" y="2054831"/>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095602" y="3475892"/>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699820" y="4935415"/>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5329090" y="621323"/>
            <a:ext cx="3276291"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9244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8D9A12-075C-44B9-A8BD-DD659283A9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64</a:t>
            </a:fld>
            <a:endParaRPr lang="en-US"/>
          </a:p>
        </p:txBody>
      </p:sp>
    </p:spTree>
    <p:extLst>
      <p:ext uri="{BB962C8B-B14F-4D97-AF65-F5344CB8AC3E}">
        <p14:creationId xmlns:p14="http://schemas.microsoft.com/office/powerpoint/2010/main" val="39119152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normAutofit/>
          </a:bodyPr>
          <a:lstStyle/>
          <a:p>
            <a:r>
              <a:rPr lang="en-US" dirty="0"/>
              <a:t>How would it have affected our understanding of </a:t>
            </a:r>
            <a:r>
              <a:rPr lang="en-US" u="sng" dirty="0"/>
              <a:t>Spotted Seatrout</a:t>
            </a:r>
            <a:r>
              <a:rPr lang="en-US" dirty="0"/>
              <a:t> 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5/4/2020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65</a:t>
            </a:fld>
            <a:endParaRPr lang="en-US"/>
          </a:p>
        </p:txBody>
      </p:sp>
    </p:spTree>
    <p:extLst>
      <p:ext uri="{BB962C8B-B14F-4D97-AF65-F5344CB8AC3E}">
        <p14:creationId xmlns:p14="http://schemas.microsoft.com/office/powerpoint/2010/main" val="19047155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E05BB7-B5C3-4BB4-88A5-F24787E657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66</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603726" y="2067357"/>
            <a:ext cx="4738693" cy="4284324"/>
            <a:chOff x="603726" y="2067357"/>
            <a:chExt cx="4738693" cy="4284324"/>
          </a:xfrm>
        </p:grpSpPr>
        <p:sp>
          <p:nvSpPr>
            <p:cNvPr id="7" name="Rectangle 6">
              <a:extLst>
                <a:ext uri="{FF2B5EF4-FFF2-40B4-BE49-F238E27FC236}">
                  <a16:creationId xmlns:a16="http://schemas.microsoft.com/office/drawing/2014/main" id="{55A8049D-9DC7-4289-A1F7-83C3FD90B808}"/>
                </a:ext>
              </a:extLst>
            </p:cNvPr>
            <p:cNvSpPr/>
            <p:nvPr/>
          </p:nvSpPr>
          <p:spPr>
            <a:xfrm>
              <a:off x="603726" y="2067357"/>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183284" y="3488418"/>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749924" y="4947941"/>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5404246" y="621323"/>
            <a:ext cx="3276291"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287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7CFECBC-7A96-4C5E-B0E5-25458BDE6E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67</a:t>
            </a:fld>
            <a:endParaRPr lang="en-US"/>
          </a:p>
        </p:txBody>
      </p:sp>
      <p:cxnSp>
        <p:nvCxnSpPr>
          <p:cNvPr id="8" name="Straight Connector 7">
            <a:extLst>
              <a:ext uri="{FF2B5EF4-FFF2-40B4-BE49-F238E27FC236}">
                <a16:creationId xmlns:a16="http://schemas.microsoft.com/office/drawing/2014/main" id="{42468F99-6A59-4BDD-A808-0DFE80DB0FAB}"/>
              </a:ext>
            </a:extLst>
          </p:cNvPr>
          <p:cNvCxnSpPr/>
          <p:nvPr/>
        </p:nvCxnSpPr>
        <p:spPr>
          <a:xfrm>
            <a:off x="577720" y="4860099"/>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973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E5D411-175A-4471-8E4C-9A6B4C2529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36D6AB21-9F6D-46CC-8913-235A12E9DB1A}"/>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C44B4A7E-0E81-46D3-B4DC-ABDE8C7714AC}"/>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A2A39A8A-9979-4ED6-899F-46B34C77848E}"/>
              </a:ext>
            </a:extLst>
          </p:cNvPr>
          <p:cNvSpPr>
            <a:spLocks noGrp="1"/>
          </p:cNvSpPr>
          <p:nvPr>
            <p:ph type="sldNum" sz="quarter" idx="12"/>
          </p:nvPr>
        </p:nvSpPr>
        <p:spPr/>
        <p:txBody>
          <a:bodyPr/>
          <a:lstStyle/>
          <a:p>
            <a:fld id="{B6B9A7AF-EA1A-4028-9F33-FABD453E4B08}" type="slidenum">
              <a:rPr lang="en-US" smtClean="0"/>
              <a:pPr/>
              <a:t>68</a:t>
            </a:fld>
            <a:endParaRPr lang="en-US"/>
          </a:p>
        </p:txBody>
      </p:sp>
      <p:cxnSp>
        <p:nvCxnSpPr>
          <p:cNvPr id="7" name="Straight Connector 6">
            <a:extLst>
              <a:ext uri="{FF2B5EF4-FFF2-40B4-BE49-F238E27FC236}">
                <a16:creationId xmlns:a16="http://schemas.microsoft.com/office/drawing/2014/main" id="{2C187DF2-A619-40EA-9933-C77A9CEC6883}"/>
              </a:ext>
            </a:extLst>
          </p:cNvPr>
          <p:cNvCxnSpPr/>
          <p:nvPr/>
        </p:nvCxnSpPr>
        <p:spPr>
          <a:xfrm>
            <a:off x="527617" y="4070959"/>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A224014-8253-48E7-B8EE-712D869BCF59}"/>
              </a:ext>
            </a:extLst>
          </p:cNvPr>
          <p:cNvSpPr/>
          <p:nvPr/>
        </p:nvSpPr>
        <p:spPr>
          <a:xfrm>
            <a:off x="2027675" y="363415"/>
            <a:ext cx="615318"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340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normAutofit/>
          </a:bodyPr>
          <a:lstStyle/>
          <a:p>
            <a:r>
              <a:rPr lang="en-US" dirty="0"/>
              <a:t>How would it have affected our understanding of </a:t>
            </a:r>
            <a:r>
              <a:rPr lang="en-US" u="sng" dirty="0"/>
              <a:t>Striped Bass</a:t>
            </a:r>
            <a:r>
              <a:rPr lang="en-US" dirty="0"/>
              <a:t> 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5/4/2020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69</a:t>
            </a:fld>
            <a:endParaRPr lang="en-US"/>
          </a:p>
        </p:txBody>
      </p:sp>
    </p:spTree>
    <p:extLst>
      <p:ext uri="{BB962C8B-B14F-4D97-AF65-F5344CB8AC3E}">
        <p14:creationId xmlns:p14="http://schemas.microsoft.com/office/powerpoint/2010/main" val="1182564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806598-D2C1-4C75-96ED-DF95C4874328}"/>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Our Fishery-Independent Surveys</a:t>
            </a:r>
          </a:p>
        </p:txBody>
      </p:sp>
      <p:cxnSp>
        <p:nvCxnSpPr>
          <p:cNvPr id="21" name="Straight Connector 1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6A3A136-441A-4670-8F42-8CBBF0CA00B9}"/>
              </a:ext>
            </a:extLst>
          </p:cNvPr>
          <p:cNvSpPr>
            <a:spLocks noGrp="1"/>
          </p:cNvSpPr>
          <p:nvPr>
            <p:ph idx="1"/>
          </p:nvPr>
        </p:nvSpPr>
        <p:spPr>
          <a:xfrm>
            <a:off x="4976031" y="963877"/>
            <a:ext cx="6377769" cy="4930246"/>
          </a:xfrm>
        </p:spPr>
        <p:txBody>
          <a:bodyPr anchor="ctr">
            <a:normAutofit/>
          </a:bodyPr>
          <a:lstStyle/>
          <a:p>
            <a:r>
              <a:rPr lang="en-US" sz="2200" dirty="0"/>
              <a:t>COASTSPAN / IJ Survey</a:t>
            </a:r>
          </a:p>
          <a:p>
            <a:pPr lvl="1"/>
            <a:r>
              <a:rPr lang="en-US" sz="2200" dirty="0"/>
              <a:t>COASTSPAN (NOAA) </a:t>
            </a:r>
          </a:p>
          <a:p>
            <a:pPr lvl="1"/>
            <a:r>
              <a:rPr lang="en-US" sz="2200" dirty="0"/>
              <a:t>Interjurisdictional Funds (NOAA)</a:t>
            </a:r>
          </a:p>
        </p:txBody>
      </p:sp>
      <p:sp>
        <p:nvSpPr>
          <p:cNvPr id="4" name="Date Placeholder 3">
            <a:extLst>
              <a:ext uri="{FF2B5EF4-FFF2-40B4-BE49-F238E27FC236}">
                <a16:creationId xmlns:a16="http://schemas.microsoft.com/office/drawing/2014/main" id="{47A255F0-379C-4951-836F-1E18B37B6669}"/>
              </a:ext>
            </a:extLst>
          </p:cNvPr>
          <p:cNvSpPr>
            <a:spLocks noGrp="1"/>
          </p:cNvSpPr>
          <p:nvPr>
            <p:ph type="dt" sz="half" idx="10"/>
          </p:nvPr>
        </p:nvSpPr>
        <p:spPr>
          <a:xfrm>
            <a:off x="0" y="6492875"/>
            <a:ext cx="2743200" cy="365125"/>
          </a:xfrm>
        </p:spPr>
        <p:txBody>
          <a:bodyP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CE965FCA-CE79-4EA7-81A2-6189CC51BFB5}" type="datetime1">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5/4/2020</a:t>
            </a:fld>
            <a:endParaRPr kumimoji="0" lang="en-US" sz="1800" b="0" i="0" u="none" strike="noStrike" kern="1200" cap="none" spc="0" normalizeH="0" baseline="0" noProof="0" dirty="0">
              <a:ln>
                <a:noFill/>
              </a:ln>
              <a:solidFill>
                <a:prstClr val="white">
                  <a:alpha val="80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9E29EF4-35CD-4A21-8989-B71EA9217EA7}"/>
              </a:ext>
            </a:extLst>
          </p:cNvPr>
          <p:cNvSpPr>
            <a:spLocks noGrp="1"/>
          </p:cNvSpPr>
          <p:nvPr>
            <p:ph type="ftr" sz="quarter" idx="11"/>
          </p:nvPr>
        </p:nvSpPr>
        <p:spPr>
          <a:xfrm>
            <a:off x="3466007" y="6492874"/>
            <a:ext cx="5259985" cy="365125"/>
          </a:xfrm>
        </p:spPr>
        <p:txBody>
          <a:bodyP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t>Social and Economic Concerns of Fisheries</a:t>
            </a:r>
          </a:p>
        </p:txBody>
      </p:sp>
      <p:sp>
        <p:nvSpPr>
          <p:cNvPr id="6" name="Slide Number Placeholder 5">
            <a:extLst>
              <a:ext uri="{FF2B5EF4-FFF2-40B4-BE49-F238E27FC236}">
                <a16:creationId xmlns:a16="http://schemas.microsoft.com/office/drawing/2014/main" id="{27058D30-6055-40BC-ADF4-CE9B42CDD4FC}"/>
              </a:ext>
            </a:extLst>
          </p:cNvPr>
          <p:cNvSpPr>
            <a:spLocks noGrp="1"/>
          </p:cNvSpPr>
          <p:nvPr>
            <p:ph type="sldNum" sz="quarter" idx="12"/>
          </p:nvPr>
        </p:nvSpPr>
        <p:spPr>
          <a:xfrm>
            <a:off x="11409717" y="6492873"/>
            <a:ext cx="782283" cy="365125"/>
          </a:xfrm>
        </p:spPr>
        <p:txBody>
          <a:bodyPr>
            <a:no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B9A7AF-EA1A-4028-9F33-FABD453E4B08}" type="slidenum">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7</a:t>
            </a:fld>
            <a:endPar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394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ACFAE9-9625-4FFB-8199-ECB7433BB0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70</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603726" y="2067357"/>
            <a:ext cx="4738693" cy="4284324"/>
            <a:chOff x="603726" y="2067357"/>
            <a:chExt cx="4738693" cy="4284324"/>
          </a:xfrm>
        </p:grpSpPr>
        <p:sp>
          <p:nvSpPr>
            <p:cNvPr id="7" name="Rectangle 6">
              <a:extLst>
                <a:ext uri="{FF2B5EF4-FFF2-40B4-BE49-F238E27FC236}">
                  <a16:creationId xmlns:a16="http://schemas.microsoft.com/office/drawing/2014/main" id="{55A8049D-9DC7-4289-A1F7-83C3FD90B808}"/>
                </a:ext>
              </a:extLst>
            </p:cNvPr>
            <p:cNvSpPr/>
            <p:nvPr/>
          </p:nvSpPr>
          <p:spPr>
            <a:xfrm>
              <a:off x="603726" y="2067357"/>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183284" y="3488418"/>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749924" y="4947941"/>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5404246" y="621323"/>
            <a:ext cx="3276291"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6655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8266AC-06F8-4B90-A1E5-45C503E5DA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71</a:t>
            </a:fld>
            <a:endParaRPr lang="en-US"/>
          </a:p>
        </p:txBody>
      </p:sp>
      <p:cxnSp>
        <p:nvCxnSpPr>
          <p:cNvPr id="8" name="Straight Connector 7">
            <a:extLst>
              <a:ext uri="{FF2B5EF4-FFF2-40B4-BE49-F238E27FC236}">
                <a16:creationId xmlns:a16="http://schemas.microsoft.com/office/drawing/2014/main" id="{42468F99-6A59-4BDD-A808-0DFE80DB0FAB}"/>
              </a:ext>
            </a:extLst>
          </p:cNvPr>
          <p:cNvCxnSpPr/>
          <p:nvPr/>
        </p:nvCxnSpPr>
        <p:spPr>
          <a:xfrm>
            <a:off x="577720" y="4860099"/>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49758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D7CF3-7771-49CF-980A-BEEF298A0119}"/>
              </a:ext>
            </a:extLst>
          </p:cNvPr>
          <p:cNvSpPr>
            <a:spLocks noGrp="1"/>
          </p:cNvSpPr>
          <p:nvPr>
            <p:ph type="title"/>
          </p:nvPr>
        </p:nvSpPr>
        <p:spPr/>
        <p:txBody>
          <a:bodyPr/>
          <a:lstStyle/>
          <a:p>
            <a:r>
              <a:rPr lang="en-US" dirty="0"/>
              <a:t>How do survey design changes affect overall uncertainty across species?</a:t>
            </a:r>
          </a:p>
        </p:txBody>
      </p:sp>
      <p:sp>
        <p:nvSpPr>
          <p:cNvPr id="3" name="Text Placeholder 2">
            <a:extLst>
              <a:ext uri="{FF2B5EF4-FFF2-40B4-BE49-F238E27FC236}">
                <a16:creationId xmlns:a16="http://schemas.microsoft.com/office/drawing/2014/main" id="{DCA31919-5FEC-4C31-980D-4820B6129C9E}"/>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34FDF6B7-1BFC-46FE-9C3D-CA7039AF3D86}"/>
              </a:ext>
            </a:extLst>
          </p:cNvPr>
          <p:cNvSpPr>
            <a:spLocks noGrp="1"/>
          </p:cNvSpPr>
          <p:nvPr>
            <p:ph type="dt" sz="half" idx="10"/>
          </p:nvPr>
        </p:nvSpPr>
        <p:spPr/>
        <p:txBody>
          <a:bodyPr/>
          <a:lstStyle/>
          <a:p>
            <a:fld id="{CEFB6DAF-9AAD-4B7E-BCFB-FEE35ACF6DD8}" type="datetime1">
              <a:rPr lang="en-US" smtClean="0"/>
              <a:t>5/4/2020</a:t>
            </a:fld>
            <a:endParaRPr lang="en-US"/>
          </a:p>
        </p:txBody>
      </p:sp>
      <p:sp>
        <p:nvSpPr>
          <p:cNvPr id="5" name="Footer Placeholder 4">
            <a:extLst>
              <a:ext uri="{FF2B5EF4-FFF2-40B4-BE49-F238E27FC236}">
                <a16:creationId xmlns:a16="http://schemas.microsoft.com/office/drawing/2014/main" id="{1CCA9D98-1ECB-4A82-A714-9FE8FC453E45}"/>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766489B8-8DD0-461D-9693-779CA217323D}"/>
              </a:ext>
            </a:extLst>
          </p:cNvPr>
          <p:cNvSpPr>
            <a:spLocks noGrp="1"/>
          </p:cNvSpPr>
          <p:nvPr>
            <p:ph type="sldNum" sz="quarter" idx="12"/>
          </p:nvPr>
        </p:nvSpPr>
        <p:spPr/>
        <p:txBody>
          <a:bodyPr/>
          <a:lstStyle/>
          <a:p>
            <a:fld id="{B6B9A7AF-EA1A-4028-9F33-FABD453E4B08}" type="slidenum">
              <a:rPr lang="en-US" smtClean="0"/>
              <a:pPr/>
              <a:t>72</a:t>
            </a:fld>
            <a:endParaRPr lang="en-US"/>
          </a:p>
        </p:txBody>
      </p:sp>
    </p:spTree>
    <p:extLst>
      <p:ext uri="{BB962C8B-B14F-4D97-AF65-F5344CB8AC3E}">
        <p14:creationId xmlns:p14="http://schemas.microsoft.com/office/powerpoint/2010/main" val="33698909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AB5A1F0-006F-435B-9AEC-BCABD889D6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B4DBBBFD-7804-474B-8AF1-440A25AEBB4F}"/>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BDD1B448-3364-4DC0-8970-518E4050ABB4}"/>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000D906A-50E4-4E4E-B8DD-AAB6DEE4B87B}"/>
              </a:ext>
            </a:extLst>
          </p:cNvPr>
          <p:cNvSpPr>
            <a:spLocks noGrp="1"/>
          </p:cNvSpPr>
          <p:nvPr>
            <p:ph type="sldNum" sz="quarter" idx="12"/>
          </p:nvPr>
        </p:nvSpPr>
        <p:spPr/>
        <p:txBody>
          <a:bodyPr/>
          <a:lstStyle/>
          <a:p>
            <a:fld id="{B6B9A7AF-EA1A-4028-9F33-FABD453E4B08}" type="slidenum">
              <a:rPr lang="en-US" smtClean="0"/>
              <a:pPr/>
              <a:t>73</a:t>
            </a:fld>
            <a:endParaRPr lang="en-US"/>
          </a:p>
        </p:txBody>
      </p:sp>
      <p:cxnSp>
        <p:nvCxnSpPr>
          <p:cNvPr id="7" name="Straight Connector 6">
            <a:extLst>
              <a:ext uri="{FF2B5EF4-FFF2-40B4-BE49-F238E27FC236}">
                <a16:creationId xmlns:a16="http://schemas.microsoft.com/office/drawing/2014/main" id="{0028D6F8-BFB3-44C9-AC92-37B2C976692D}"/>
              </a:ext>
            </a:extLst>
          </p:cNvPr>
          <p:cNvCxnSpPr/>
          <p:nvPr/>
        </p:nvCxnSpPr>
        <p:spPr>
          <a:xfrm>
            <a:off x="676405" y="5578096"/>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739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BE81F3-77C8-49D7-9E29-9B438AD23386}"/>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4D38745D-1E62-4B37-B35B-AB92134289FF}"/>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9591E5AD-0FBD-4CEB-A0BE-83B00EBEA281}"/>
              </a:ext>
            </a:extLst>
          </p:cNvPr>
          <p:cNvSpPr>
            <a:spLocks noGrp="1"/>
          </p:cNvSpPr>
          <p:nvPr>
            <p:ph type="sldNum" sz="quarter" idx="12"/>
          </p:nvPr>
        </p:nvSpPr>
        <p:spPr/>
        <p:txBody>
          <a:bodyPr/>
          <a:lstStyle/>
          <a:p>
            <a:fld id="{B6B9A7AF-EA1A-4028-9F33-FABD453E4B08}" type="slidenum">
              <a:rPr lang="en-US" smtClean="0"/>
              <a:pPr/>
              <a:t>74</a:t>
            </a:fld>
            <a:endParaRPr lang="en-US"/>
          </a:p>
        </p:txBody>
      </p:sp>
      <p:pic>
        <p:nvPicPr>
          <p:cNvPr id="6" name="Picture 5">
            <a:extLst>
              <a:ext uri="{FF2B5EF4-FFF2-40B4-BE49-F238E27FC236}">
                <a16:creationId xmlns:a16="http://schemas.microsoft.com/office/drawing/2014/main" id="{93A4CEFD-F0FF-41D9-B5C4-EB8CACA507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cxnSp>
        <p:nvCxnSpPr>
          <p:cNvPr id="7" name="Straight Connector 6">
            <a:extLst>
              <a:ext uri="{FF2B5EF4-FFF2-40B4-BE49-F238E27FC236}">
                <a16:creationId xmlns:a16="http://schemas.microsoft.com/office/drawing/2014/main" id="{F4E3B0FF-AFA3-4A1D-9857-DB6D06228E0F}"/>
              </a:ext>
            </a:extLst>
          </p:cNvPr>
          <p:cNvCxnSpPr/>
          <p:nvPr/>
        </p:nvCxnSpPr>
        <p:spPr>
          <a:xfrm>
            <a:off x="551145" y="4024869"/>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354D3A2-03D6-4979-A5D6-2BD339C24C17}"/>
              </a:ext>
            </a:extLst>
          </p:cNvPr>
          <p:cNvSpPr/>
          <p:nvPr/>
        </p:nvSpPr>
        <p:spPr>
          <a:xfrm>
            <a:off x="9894020" y="363415"/>
            <a:ext cx="615318"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6259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203CB7-7361-4E89-8953-DDDA588B88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4C77EEEF-BAFF-415A-B756-C2B0CFBA4E86}"/>
              </a:ext>
            </a:extLst>
          </p:cNvPr>
          <p:cNvSpPr>
            <a:spLocks noGrp="1"/>
          </p:cNvSpPr>
          <p:nvPr>
            <p:ph type="dt" sz="half" idx="10"/>
          </p:nvPr>
        </p:nvSpPr>
        <p:spPr/>
        <p:txBody>
          <a:bodyPr/>
          <a:lstStyle/>
          <a:p>
            <a:fld id="{ACCDC426-0FF5-4FCF-8B52-00AC3DCCC66A}" type="datetime1">
              <a:rPr lang="en-US" smtClean="0"/>
              <a:t>5/4/2020</a:t>
            </a:fld>
            <a:endParaRPr lang="en-US"/>
          </a:p>
        </p:txBody>
      </p:sp>
      <p:sp>
        <p:nvSpPr>
          <p:cNvPr id="3" name="Footer Placeholder 2">
            <a:extLst>
              <a:ext uri="{FF2B5EF4-FFF2-40B4-BE49-F238E27FC236}">
                <a16:creationId xmlns:a16="http://schemas.microsoft.com/office/drawing/2014/main" id="{66CD5445-9099-4533-BFF0-A9A59A2FE4A1}"/>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3B5C8BBB-8E31-431C-97EC-3E51362EFA71}"/>
              </a:ext>
            </a:extLst>
          </p:cNvPr>
          <p:cNvSpPr>
            <a:spLocks noGrp="1"/>
          </p:cNvSpPr>
          <p:nvPr>
            <p:ph type="sldNum" sz="quarter" idx="12"/>
          </p:nvPr>
        </p:nvSpPr>
        <p:spPr/>
        <p:txBody>
          <a:bodyPr/>
          <a:lstStyle/>
          <a:p>
            <a:fld id="{B6B9A7AF-EA1A-4028-9F33-FABD453E4B08}" type="slidenum">
              <a:rPr lang="en-US" smtClean="0"/>
              <a:pPr/>
              <a:t>75</a:t>
            </a:fld>
            <a:endParaRPr lang="en-US"/>
          </a:p>
        </p:txBody>
      </p:sp>
      <p:cxnSp>
        <p:nvCxnSpPr>
          <p:cNvPr id="7" name="Straight Connector 6">
            <a:extLst>
              <a:ext uri="{FF2B5EF4-FFF2-40B4-BE49-F238E27FC236}">
                <a16:creationId xmlns:a16="http://schemas.microsoft.com/office/drawing/2014/main" id="{C984D5F9-AD89-40E7-BB4E-7BB0EB781BCC}"/>
              </a:ext>
            </a:extLst>
          </p:cNvPr>
          <p:cNvCxnSpPr/>
          <p:nvPr/>
        </p:nvCxnSpPr>
        <p:spPr>
          <a:xfrm>
            <a:off x="676405" y="3242216"/>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7308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E1E7D-1B9B-4577-9E61-A9919518ADFF}"/>
              </a:ext>
            </a:extLst>
          </p:cNvPr>
          <p:cNvSpPr>
            <a:spLocks noGrp="1"/>
          </p:cNvSpPr>
          <p:nvPr>
            <p:ph type="title"/>
          </p:nvPr>
        </p:nvSpPr>
        <p:spPr/>
        <p:txBody>
          <a:bodyPr/>
          <a:lstStyle/>
          <a:p>
            <a:r>
              <a:rPr lang="en-US" dirty="0"/>
              <a:t>Conclusions</a:t>
            </a:r>
          </a:p>
        </p:txBody>
      </p:sp>
      <p:sp>
        <p:nvSpPr>
          <p:cNvPr id="3" name="Text Placeholder 2">
            <a:extLst>
              <a:ext uri="{FF2B5EF4-FFF2-40B4-BE49-F238E27FC236}">
                <a16:creationId xmlns:a16="http://schemas.microsoft.com/office/drawing/2014/main" id="{6F2CDB03-C667-4D4F-822B-35D2B0A95C72}"/>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61E07462-1165-4397-BE26-1F2F57451BEE}"/>
              </a:ext>
            </a:extLst>
          </p:cNvPr>
          <p:cNvSpPr>
            <a:spLocks noGrp="1"/>
          </p:cNvSpPr>
          <p:nvPr>
            <p:ph type="dt" sz="half" idx="10"/>
          </p:nvPr>
        </p:nvSpPr>
        <p:spPr/>
        <p:txBody>
          <a:bodyPr/>
          <a:lstStyle/>
          <a:p>
            <a:fld id="{CEFB6DAF-9AAD-4B7E-BCFB-FEE35ACF6DD8}" type="datetime1">
              <a:rPr lang="en-US" smtClean="0"/>
              <a:t>5/4/2020</a:t>
            </a:fld>
            <a:endParaRPr lang="en-US"/>
          </a:p>
        </p:txBody>
      </p:sp>
      <p:sp>
        <p:nvSpPr>
          <p:cNvPr id="5" name="Footer Placeholder 4">
            <a:extLst>
              <a:ext uri="{FF2B5EF4-FFF2-40B4-BE49-F238E27FC236}">
                <a16:creationId xmlns:a16="http://schemas.microsoft.com/office/drawing/2014/main" id="{DC063ABF-2F73-48C9-B250-3FC50A8335C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E10AF797-71DB-443D-BB5A-DCA19965E26F}"/>
              </a:ext>
            </a:extLst>
          </p:cNvPr>
          <p:cNvSpPr>
            <a:spLocks noGrp="1"/>
          </p:cNvSpPr>
          <p:nvPr>
            <p:ph type="sldNum" sz="quarter" idx="12"/>
          </p:nvPr>
        </p:nvSpPr>
        <p:spPr/>
        <p:txBody>
          <a:bodyPr/>
          <a:lstStyle/>
          <a:p>
            <a:fld id="{B6B9A7AF-EA1A-4028-9F33-FABD453E4B08}" type="slidenum">
              <a:rPr lang="en-US" smtClean="0"/>
              <a:pPr/>
              <a:t>76</a:t>
            </a:fld>
            <a:endParaRPr lang="en-US"/>
          </a:p>
        </p:txBody>
      </p:sp>
    </p:spTree>
    <p:extLst>
      <p:ext uri="{BB962C8B-B14F-4D97-AF65-F5344CB8AC3E}">
        <p14:creationId xmlns:p14="http://schemas.microsoft.com/office/powerpoint/2010/main" val="3305996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CC1B3-5BB0-4C85-8425-A0690A78D87E}"/>
              </a:ext>
            </a:extLst>
          </p:cNvPr>
          <p:cNvSpPr>
            <a:spLocks noGrp="1"/>
          </p:cNvSpPr>
          <p:nvPr>
            <p:ph type="title"/>
          </p:nvPr>
        </p:nvSpPr>
        <p:spPr/>
        <p:txBody>
          <a:bodyPr>
            <a:normAutofit fontScale="90000"/>
          </a:bodyPr>
          <a:lstStyle/>
          <a:p>
            <a:r>
              <a:rPr lang="en-US" dirty="0"/>
              <a:t>Possible to get 20-40% reduction in field time without significantly impacting ability to track abundance trends</a:t>
            </a:r>
          </a:p>
        </p:txBody>
      </p:sp>
      <p:sp>
        <p:nvSpPr>
          <p:cNvPr id="7" name="Content Placeholder 6">
            <a:extLst>
              <a:ext uri="{FF2B5EF4-FFF2-40B4-BE49-F238E27FC236}">
                <a16:creationId xmlns:a16="http://schemas.microsoft.com/office/drawing/2014/main" id="{8D82A937-33CB-4CB5-901B-830827B5C057}"/>
              </a:ext>
            </a:extLst>
          </p:cNvPr>
          <p:cNvSpPr>
            <a:spLocks noGrp="1"/>
          </p:cNvSpPr>
          <p:nvPr>
            <p:ph idx="1"/>
          </p:nvPr>
        </p:nvSpPr>
        <p:spPr/>
        <p:txBody>
          <a:bodyPr/>
          <a:lstStyle/>
          <a:p>
            <a:r>
              <a:rPr lang="en-US" dirty="0"/>
              <a:t>Trammel Net Survey</a:t>
            </a:r>
          </a:p>
          <a:p>
            <a:pPr lvl="1"/>
            <a:r>
              <a:rPr lang="en-US" dirty="0"/>
              <a:t>Combination of </a:t>
            </a:r>
            <a:r>
              <a:rPr lang="en-US" b="1" u="sng" dirty="0"/>
              <a:t>strata definition</a:t>
            </a:r>
            <a:r>
              <a:rPr lang="en-US" dirty="0"/>
              <a:t>, </a:t>
            </a:r>
            <a:r>
              <a:rPr lang="en-US" b="1" u="sng" dirty="0"/>
              <a:t>sampling season</a:t>
            </a:r>
            <a:r>
              <a:rPr lang="en-US" dirty="0"/>
              <a:t>, and </a:t>
            </a:r>
            <a:r>
              <a:rPr lang="en-US" b="1" u="sng" dirty="0"/>
              <a:t>sampling frequency </a:t>
            </a:r>
            <a:r>
              <a:rPr lang="en-US" dirty="0"/>
              <a:t>modifications likely most effective</a:t>
            </a:r>
          </a:p>
          <a:p>
            <a:pPr lvl="1"/>
            <a:r>
              <a:rPr lang="en-US" dirty="0"/>
              <a:t>Best options</a:t>
            </a:r>
          </a:p>
          <a:p>
            <a:pPr lvl="2"/>
            <a:r>
              <a:rPr lang="en-US" dirty="0"/>
              <a:t>Merge </a:t>
            </a:r>
            <a:r>
              <a:rPr lang="en-US" b="1" u="sng" dirty="0"/>
              <a:t>Cape Romain</a:t>
            </a:r>
            <a:r>
              <a:rPr lang="en-US" dirty="0"/>
              <a:t> (MB &amp; RH) and </a:t>
            </a:r>
            <a:r>
              <a:rPr lang="en-US" b="1" u="sng" dirty="0"/>
              <a:t>Port Royal Sound</a:t>
            </a:r>
            <a:r>
              <a:rPr lang="en-US" dirty="0"/>
              <a:t> strata</a:t>
            </a:r>
          </a:p>
          <a:p>
            <a:pPr lvl="3"/>
            <a:r>
              <a:rPr lang="en-US" dirty="0"/>
              <a:t>Cape Romain strata were merged from 1994-1997</a:t>
            </a:r>
          </a:p>
          <a:p>
            <a:pPr lvl="2"/>
            <a:r>
              <a:rPr lang="en-US" dirty="0"/>
              <a:t>Increase sampling frequency in Port Royal Sound</a:t>
            </a:r>
          </a:p>
          <a:p>
            <a:pPr lvl="3"/>
            <a:r>
              <a:rPr lang="en-US" dirty="0"/>
              <a:t>Sample at same frequency as other coastal strata</a:t>
            </a:r>
          </a:p>
          <a:p>
            <a:pPr lvl="2"/>
            <a:r>
              <a:rPr lang="en-US" dirty="0"/>
              <a:t>Modify sampling season to </a:t>
            </a:r>
            <a:r>
              <a:rPr lang="en-US" b="1" u="sng" dirty="0"/>
              <a:t>March-November</a:t>
            </a:r>
            <a:r>
              <a:rPr lang="en-US" dirty="0"/>
              <a:t> or </a:t>
            </a:r>
            <a:r>
              <a:rPr lang="en-US" b="1" u="sng" dirty="0"/>
              <a:t>February – December</a:t>
            </a:r>
            <a:endParaRPr lang="en-US" dirty="0"/>
          </a:p>
          <a:p>
            <a:pPr lvl="2"/>
            <a:r>
              <a:rPr lang="en-US" dirty="0"/>
              <a:t>Sample each strata </a:t>
            </a:r>
            <a:r>
              <a:rPr lang="en-US" b="1" u="sng" dirty="0"/>
              <a:t>8-10</a:t>
            </a:r>
            <a:r>
              <a:rPr lang="en-US" dirty="0"/>
              <a:t> times annually</a:t>
            </a:r>
          </a:p>
          <a:p>
            <a:pPr lvl="2"/>
            <a:endParaRPr lang="en-US" dirty="0"/>
          </a:p>
          <a:p>
            <a:endParaRPr lang="en-US" dirty="0"/>
          </a:p>
        </p:txBody>
      </p:sp>
      <p:sp>
        <p:nvSpPr>
          <p:cNvPr id="4" name="Date Placeholder 3">
            <a:extLst>
              <a:ext uri="{FF2B5EF4-FFF2-40B4-BE49-F238E27FC236}">
                <a16:creationId xmlns:a16="http://schemas.microsoft.com/office/drawing/2014/main" id="{B5F4A2A0-F173-4CA0-9888-527E8FACF7CC}"/>
              </a:ext>
            </a:extLst>
          </p:cNvPr>
          <p:cNvSpPr>
            <a:spLocks noGrp="1"/>
          </p:cNvSpPr>
          <p:nvPr>
            <p:ph type="dt" sz="half" idx="10"/>
          </p:nvPr>
        </p:nvSpPr>
        <p:spPr/>
        <p:txBody>
          <a:bodyPr/>
          <a:lstStyle/>
          <a:p>
            <a:fld id="{CEFB6DAF-9AAD-4B7E-BCFB-FEE35ACF6DD8}" type="datetime1">
              <a:rPr lang="en-US" smtClean="0"/>
              <a:t>5/4/2020</a:t>
            </a:fld>
            <a:endParaRPr lang="en-US"/>
          </a:p>
        </p:txBody>
      </p:sp>
      <p:sp>
        <p:nvSpPr>
          <p:cNvPr id="5" name="Footer Placeholder 4">
            <a:extLst>
              <a:ext uri="{FF2B5EF4-FFF2-40B4-BE49-F238E27FC236}">
                <a16:creationId xmlns:a16="http://schemas.microsoft.com/office/drawing/2014/main" id="{59BF0284-AD13-4475-86A2-3AC07BADB852}"/>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E8B853BE-27BA-4A54-9622-D2D4320F30EB}"/>
              </a:ext>
            </a:extLst>
          </p:cNvPr>
          <p:cNvSpPr>
            <a:spLocks noGrp="1"/>
          </p:cNvSpPr>
          <p:nvPr>
            <p:ph type="sldNum" sz="quarter" idx="12"/>
          </p:nvPr>
        </p:nvSpPr>
        <p:spPr/>
        <p:txBody>
          <a:bodyPr/>
          <a:lstStyle/>
          <a:p>
            <a:fld id="{B6B9A7AF-EA1A-4028-9F33-FABD453E4B08}" type="slidenum">
              <a:rPr lang="en-US" smtClean="0"/>
              <a:pPr/>
              <a:t>77</a:t>
            </a:fld>
            <a:endParaRPr lang="en-US"/>
          </a:p>
        </p:txBody>
      </p:sp>
    </p:spTree>
    <p:extLst>
      <p:ext uri="{BB962C8B-B14F-4D97-AF65-F5344CB8AC3E}">
        <p14:creationId xmlns:p14="http://schemas.microsoft.com/office/powerpoint/2010/main" val="11795748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CC1B3-5BB0-4C85-8425-A0690A78D87E}"/>
              </a:ext>
            </a:extLst>
          </p:cNvPr>
          <p:cNvSpPr>
            <a:spLocks noGrp="1"/>
          </p:cNvSpPr>
          <p:nvPr>
            <p:ph type="title"/>
          </p:nvPr>
        </p:nvSpPr>
        <p:spPr/>
        <p:txBody>
          <a:bodyPr>
            <a:normAutofit fontScale="90000"/>
          </a:bodyPr>
          <a:lstStyle/>
          <a:p>
            <a:r>
              <a:rPr lang="en-US" dirty="0"/>
              <a:t>Possible to get 20-40% reduction in field time without significantly impacting ability to track abundance trends</a:t>
            </a:r>
          </a:p>
        </p:txBody>
      </p:sp>
      <p:sp>
        <p:nvSpPr>
          <p:cNvPr id="7" name="Content Placeholder 6">
            <a:extLst>
              <a:ext uri="{FF2B5EF4-FFF2-40B4-BE49-F238E27FC236}">
                <a16:creationId xmlns:a16="http://schemas.microsoft.com/office/drawing/2014/main" id="{8D82A937-33CB-4CB5-901B-830827B5C057}"/>
              </a:ext>
            </a:extLst>
          </p:cNvPr>
          <p:cNvSpPr>
            <a:spLocks noGrp="1"/>
          </p:cNvSpPr>
          <p:nvPr>
            <p:ph idx="1"/>
          </p:nvPr>
        </p:nvSpPr>
        <p:spPr/>
        <p:txBody>
          <a:bodyPr/>
          <a:lstStyle/>
          <a:p>
            <a:r>
              <a:rPr lang="en-US" dirty="0">
                <a:solidFill>
                  <a:schemeClr val="bg1">
                    <a:lumMod val="50000"/>
                  </a:schemeClr>
                </a:solidFill>
              </a:rPr>
              <a:t>Trammel Net Survey</a:t>
            </a:r>
          </a:p>
          <a:p>
            <a:r>
              <a:rPr lang="en-US" dirty="0"/>
              <a:t>Electrofishing Survey</a:t>
            </a:r>
          </a:p>
          <a:p>
            <a:pPr lvl="1"/>
            <a:r>
              <a:rPr lang="en-US" dirty="0"/>
              <a:t>Less scope for sampling reduction while maintaining quality of data</a:t>
            </a:r>
          </a:p>
          <a:p>
            <a:pPr lvl="1"/>
            <a:r>
              <a:rPr lang="en-US" dirty="0"/>
              <a:t>Best option</a:t>
            </a:r>
          </a:p>
          <a:p>
            <a:pPr lvl="2"/>
            <a:r>
              <a:rPr lang="en-US" dirty="0"/>
              <a:t>Moderate decrease in </a:t>
            </a:r>
            <a:r>
              <a:rPr lang="en-US" b="1" u="sng" dirty="0"/>
              <a:t>sampling frequency</a:t>
            </a:r>
          </a:p>
          <a:p>
            <a:pPr lvl="3"/>
            <a:r>
              <a:rPr lang="en-US" dirty="0"/>
              <a:t>9 – 11 sampling events per strata, annually</a:t>
            </a:r>
          </a:p>
          <a:p>
            <a:pPr lvl="2"/>
            <a:r>
              <a:rPr lang="en-US" dirty="0"/>
              <a:t>Either maintain </a:t>
            </a:r>
            <a:r>
              <a:rPr lang="en-US" b="1" u="sng" dirty="0"/>
              <a:t>year-round</a:t>
            </a:r>
            <a:r>
              <a:rPr lang="en-US" dirty="0"/>
              <a:t> sampling or move to </a:t>
            </a:r>
            <a:r>
              <a:rPr lang="en-US" b="1" u="sng" dirty="0"/>
              <a:t>March-November</a:t>
            </a:r>
            <a:r>
              <a:rPr lang="en-US" dirty="0"/>
              <a:t> sampling</a:t>
            </a:r>
          </a:p>
          <a:p>
            <a:pPr lvl="1"/>
            <a:endParaRPr lang="en-US" dirty="0"/>
          </a:p>
          <a:p>
            <a:endParaRPr lang="en-US" dirty="0"/>
          </a:p>
        </p:txBody>
      </p:sp>
      <p:sp>
        <p:nvSpPr>
          <p:cNvPr id="4" name="Date Placeholder 3">
            <a:extLst>
              <a:ext uri="{FF2B5EF4-FFF2-40B4-BE49-F238E27FC236}">
                <a16:creationId xmlns:a16="http://schemas.microsoft.com/office/drawing/2014/main" id="{B5F4A2A0-F173-4CA0-9888-527E8FACF7CC}"/>
              </a:ext>
            </a:extLst>
          </p:cNvPr>
          <p:cNvSpPr>
            <a:spLocks noGrp="1"/>
          </p:cNvSpPr>
          <p:nvPr>
            <p:ph type="dt" sz="half" idx="10"/>
          </p:nvPr>
        </p:nvSpPr>
        <p:spPr/>
        <p:txBody>
          <a:bodyPr/>
          <a:lstStyle/>
          <a:p>
            <a:fld id="{CEFB6DAF-9AAD-4B7E-BCFB-FEE35ACF6DD8}" type="datetime1">
              <a:rPr lang="en-US" smtClean="0"/>
              <a:t>5/4/2020</a:t>
            </a:fld>
            <a:endParaRPr lang="en-US"/>
          </a:p>
        </p:txBody>
      </p:sp>
      <p:sp>
        <p:nvSpPr>
          <p:cNvPr id="5" name="Footer Placeholder 4">
            <a:extLst>
              <a:ext uri="{FF2B5EF4-FFF2-40B4-BE49-F238E27FC236}">
                <a16:creationId xmlns:a16="http://schemas.microsoft.com/office/drawing/2014/main" id="{59BF0284-AD13-4475-86A2-3AC07BADB852}"/>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E8B853BE-27BA-4A54-9622-D2D4320F30EB}"/>
              </a:ext>
            </a:extLst>
          </p:cNvPr>
          <p:cNvSpPr>
            <a:spLocks noGrp="1"/>
          </p:cNvSpPr>
          <p:nvPr>
            <p:ph type="sldNum" sz="quarter" idx="12"/>
          </p:nvPr>
        </p:nvSpPr>
        <p:spPr/>
        <p:txBody>
          <a:bodyPr/>
          <a:lstStyle/>
          <a:p>
            <a:fld id="{B6B9A7AF-EA1A-4028-9F33-FABD453E4B08}" type="slidenum">
              <a:rPr lang="en-US" smtClean="0"/>
              <a:pPr/>
              <a:t>78</a:t>
            </a:fld>
            <a:endParaRPr lang="en-US"/>
          </a:p>
        </p:txBody>
      </p:sp>
    </p:spTree>
    <p:extLst>
      <p:ext uri="{BB962C8B-B14F-4D97-AF65-F5344CB8AC3E}">
        <p14:creationId xmlns:p14="http://schemas.microsoft.com/office/powerpoint/2010/main" val="36988314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248FB-2230-471C-B463-3FA3306BB3E5}"/>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13538257-F2AC-4971-A8F3-E68C7A631C66}"/>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FAD0D06A-3A26-4450-AC12-E0ADE038C607}"/>
              </a:ext>
            </a:extLst>
          </p:cNvPr>
          <p:cNvSpPr>
            <a:spLocks noGrp="1"/>
          </p:cNvSpPr>
          <p:nvPr>
            <p:ph type="dt" sz="half" idx="10"/>
          </p:nvPr>
        </p:nvSpPr>
        <p:spPr/>
        <p:txBody>
          <a:bodyPr/>
          <a:lstStyle/>
          <a:p>
            <a:fld id="{CEFB6DAF-9AAD-4B7E-BCFB-FEE35ACF6DD8}" type="datetime1">
              <a:rPr lang="en-US" smtClean="0"/>
              <a:t>5/4/2020</a:t>
            </a:fld>
            <a:endParaRPr lang="en-US"/>
          </a:p>
        </p:txBody>
      </p:sp>
      <p:sp>
        <p:nvSpPr>
          <p:cNvPr id="5" name="Footer Placeholder 4">
            <a:extLst>
              <a:ext uri="{FF2B5EF4-FFF2-40B4-BE49-F238E27FC236}">
                <a16:creationId xmlns:a16="http://schemas.microsoft.com/office/drawing/2014/main" id="{D153CAEB-2F3F-4F0B-BDDD-C8553456CF57}"/>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86C885B8-7F5C-4460-A9B2-F72ED62DCB66}"/>
              </a:ext>
            </a:extLst>
          </p:cNvPr>
          <p:cNvSpPr>
            <a:spLocks noGrp="1"/>
          </p:cNvSpPr>
          <p:nvPr>
            <p:ph type="sldNum" sz="quarter" idx="12"/>
          </p:nvPr>
        </p:nvSpPr>
        <p:spPr/>
        <p:txBody>
          <a:bodyPr/>
          <a:lstStyle/>
          <a:p>
            <a:fld id="{B6B9A7AF-EA1A-4028-9F33-FABD453E4B08}" type="slidenum">
              <a:rPr lang="en-US" smtClean="0"/>
              <a:pPr/>
              <a:t>79</a:t>
            </a:fld>
            <a:endParaRPr lang="en-US"/>
          </a:p>
        </p:txBody>
      </p:sp>
    </p:spTree>
    <p:extLst>
      <p:ext uri="{BB962C8B-B14F-4D97-AF65-F5344CB8AC3E}">
        <p14:creationId xmlns:p14="http://schemas.microsoft.com/office/powerpoint/2010/main" val="2756781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806598-D2C1-4C75-96ED-DF95C4874328}"/>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Our Fishery-Independent Surveys</a:t>
            </a:r>
          </a:p>
        </p:txBody>
      </p:sp>
      <p:cxnSp>
        <p:nvCxnSpPr>
          <p:cNvPr id="21" name="Straight Connector 1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6A3A136-441A-4670-8F42-8CBBF0CA00B9}"/>
              </a:ext>
            </a:extLst>
          </p:cNvPr>
          <p:cNvSpPr>
            <a:spLocks noGrp="1"/>
          </p:cNvSpPr>
          <p:nvPr>
            <p:ph idx="1"/>
          </p:nvPr>
        </p:nvSpPr>
        <p:spPr>
          <a:xfrm>
            <a:off x="4976031" y="963877"/>
            <a:ext cx="6377769" cy="4930246"/>
          </a:xfrm>
        </p:spPr>
        <p:txBody>
          <a:bodyPr anchor="ctr">
            <a:normAutofit/>
          </a:bodyPr>
          <a:lstStyle/>
          <a:p>
            <a:r>
              <a:rPr lang="en-US" sz="2200" dirty="0"/>
              <a:t>Estuarine Trawl Survey</a:t>
            </a:r>
          </a:p>
          <a:p>
            <a:pPr lvl="1"/>
            <a:r>
              <a:rPr lang="en-US" sz="2200" dirty="0"/>
              <a:t>SRFAC-Crustacean (License Sales)</a:t>
            </a:r>
          </a:p>
          <a:p>
            <a:pPr lvl="1"/>
            <a:r>
              <a:rPr lang="en-US" sz="2200" dirty="0"/>
              <a:t>SRFAC-Inshore (License Sales)</a:t>
            </a:r>
          </a:p>
        </p:txBody>
      </p:sp>
      <p:sp>
        <p:nvSpPr>
          <p:cNvPr id="4" name="Date Placeholder 3">
            <a:extLst>
              <a:ext uri="{FF2B5EF4-FFF2-40B4-BE49-F238E27FC236}">
                <a16:creationId xmlns:a16="http://schemas.microsoft.com/office/drawing/2014/main" id="{47A255F0-379C-4951-836F-1E18B37B6669}"/>
              </a:ext>
            </a:extLst>
          </p:cNvPr>
          <p:cNvSpPr>
            <a:spLocks noGrp="1"/>
          </p:cNvSpPr>
          <p:nvPr>
            <p:ph type="dt" sz="half" idx="10"/>
          </p:nvPr>
        </p:nvSpPr>
        <p:spPr>
          <a:xfrm>
            <a:off x="0" y="6492875"/>
            <a:ext cx="2743200" cy="365125"/>
          </a:xfrm>
        </p:spPr>
        <p:txBody>
          <a:bodyP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CE965FCA-CE79-4EA7-81A2-6189CC51BFB5}" type="datetime1">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5/4/2020</a:t>
            </a:fld>
            <a:endParaRPr kumimoji="0" lang="en-US" sz="1800" b="0" i="0" u="none" strike="noStrike" kern="1200" cap="none" spc="0" normalizeH="0" baseline="0" noProof="0" dirty="0">
              <a:ln>
                <a:noFill/>
              </a:ln>
              <a:solidFill>
                <a:prstClr val="white">
                  <a:alpha val="80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9E29EF4-35CD-4A21-8989-B71EA9217EA7}"/>
              </a:ext>
            </a:extLst>
          </p:cNvPr>
          <p:cNvSpPr>
            <a:spLocks noGrp="1"/>
          </p:cNvSpPr>
          <p:nvPr>
            <p:ph type="ftr" sz="quarter" idx="11"/>
          </p:nvPr>
        </p:nvSpPr>
        <p:spPr>
          <a:xfrm>
            <a:off x="3466007" y="6492874"/>
            <a:ext cx="5259985" cy="365125"/>
          </a:xfrm>
        </p:spPr>
        <p:txBody>
          <a:bodyP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t>Social and Economic Concerns of Fisheries</a:t>
            </a:r>
          </a:p>
        </p:txBody>
      </p:sp>
      <p:sp>
        <p:nvSpPr>
          <p:cNvPr id="6" name="Slide Number Placeholder 5">
            <a:extLst>
              <a:ext uri="{FF2B5EF4-FFF2-40B4-BE49-F238E27FC236}">
                <a16:creationId xmlns:a16="http://schemas.microsoft.com/office/drawing/2014/main" id="{27058D30-6055-40BC-ADF4-CE9B42CDD4FC}"/>
              </a:ext>
            </a:extLst>
          </p:cNvPr>
          <p:cNvSpPr>
            <a:spLocks noGrp="1"/>
          </p:cNvSpPr>
          <p:nvPr>
            <p:ph type="sldNum" sz="quarter" idx="12"/>
          </p:nvPr>
        </p:nvSpPr>
        <p:spPr>
          <a:xfrm>
            <a:off x="11409717" y="6492873"/>
            <a:ext cx="782283" cy="365125"/>
          </a:xfrm>
        </p:spPr>
        <p:txBody>
          <a:bodyPr>
            <a:no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B9A7AF-EA1A-4028-9F33-FABD453E4B08}" type="slidenum">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8</a:t>
            </a:fld>
            <a:endPar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41647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B2352-506A-4BD1-A3D5-EE1F3FA819FC}"/>
              </a:ext>
            </a:extLst>
          </p:cNvPr>
          <p:cNvSpPr>
            <a:spLocks noGrp="1"/>
          </p:cNvSpPr>
          <p:nvPr>
            <p:ph type="title"/>
          </p:nvPr>
        </p:nvSpPr>
        <p:spPr/>
        <p:txBody>
          <a:bodyPr/>
          <a:lstStyle/>
          <a:p>
            <a:r>
              <a:rPr lang="en-US" dirty="0"/>
              <a:t>My Recommendation</a:t>
            </a:r>
          </a:p>
        </p:txBody>
      </p:sp>
      <p:sp>
        <p:nvSpPr>
          <p:cNvPr id="3" name="Content Placeholder 2">
            <a:extLst>
              <a:ext uri="{FF2B5EF4-FFF2-40B4-BE49-F238E27FC236}">
                <a16:creationId xmlns:a16="http://schemas.microsoft.com/office/drawing/2014/main" id="{56B0D984-6EA9-4743-BACC-4D64AABDF5A3}"/>
              </a:ext>
            </a:extLst>
          </p:cNvPr>
          <p:cNvSpPr>
            <a:spLocks noGrp="1"/>
          </p:cNvSpPr>
          <p:nvPr>
            <p:ph idx="1"/>
          </p:nvPr>
        </p:nvSpPr>
        <p:spPr/>
        <p:txBody>
          <a:bodyPr/>
          <a:lstStyle/>
          <a:p>
            <a:r>
              <a:rPr lang="en-US" dirty="0"/>
              <a:t>Trammel Net</a:t>
            </a:r>
          </a:p>
          <a:p>
            <a:pPr lvl="1"/>
            <a:r>
              <a:rPr lang="en-US" dirty="0"/>
              <a:t>Merge strata</a:t>
            </a:r>
          </a:p>
          <a:p>
            <a:pPr lvl="2"/>
            <a:r>
              <a:rPr lang="en-US" dirty="0"/>
              <a:t>Port Royal Sound – One boat sample traditional Colleton River strata, one boat sample traditional Broad River strata</a:t>
            </a:r>
          </a:p>
          <a:p>
            <a:pPr lvl="2"/>
            <a:r>
              <a:rPr lang="en-US" dirty="0"/>
              <a:t>Cape Romain – one boat sample traditional </a:t>
            </a:r>
            <a:r>
              <a:rPr lang="en-US" dirty="0" err="1"/>
              <a:t>McClellanville</a:t>
            </a:r>
            <a:r>
              <a:rPr lang="en-US" dirty="0"/>
              <a:t> Banks strata; one boat sample traditional Romain Harbor strata</a:t>
            </a:r>
          </a:p>
          <a:p>
            <a:pPr lvl="1"/>
            <a:r>
              <a:rPr lang="en-US" dirty="0"/>
              <a:t>Establish </a:t>
            </a:r>
            <a:r>
              <a:rPr lang="en-US" b="1" u="sng" dirty="0"/>
              <a:t>March – November</a:t>
            </a:r>
            <a:r>
              <a:rPr lang="en-US" b="1" dirty="0"/>
              <a:t> </a:t>
            </a:r>
            <a:r>
              <a:rPr lang="en-US" dirty="0"/>
              <a:t>field season</a:t>
            </a:r>
          </a:p>
          <a:p>
            <a:pPr lvl="2"/>
            <a:r>
              <a:rPr lang="en-US" dirty="0"/>
              <a:t>If miss month due to weather, boat issues, </a:t>
            </a:r>
            <a:r>
              <a:rPr lang="en-US" dirty="0" err="1"/>
              <a:t>etc</a:t>
            </a:r>
            <a:r>
              <a:rPr lang="en-US" dirty="0"/>
              <a:t>, makeup in other non-sampled months</a:t>
            </a:r>
          </a:p>
          <a:p>
            <a:pPr lvl="1"/>
            <a:r>
              <a:rPr lang="en-US" dirty="0"/>
              <a:t>Target sampling each strata </a:t>
            </a:r>
            <a:r>
              <a:rPr lang="en-US" b="1" u="sng" dirty="0"/>
              <a:t>9</a:t>
            </a:r>
            <a:r>
              <a:rPr lang="en-US" dirty="0"/>
              <a:t> times annually</a:t>
            </a:r>
          </a:p>
          <a:p>
            <a:pPr lvl="1"/>
            <a:r>
              <a:rPr lang="en-US" dirty="0"/>
              <a:t>Obtain an approximate 33% reduction in sampling effort</a:t>
            </a:r>
          </a:p>
          <a:p>
            <a:endParaRPr lang="en-US" dirty="0"/>
          </a:p>
        </p:txBody>
      </p:sp>
      <p:sp>
        <p:nvSpPr>
          <p:cNvPr id="4" name="Date Placeholder 3">
            <a:extLst>
              <a:ext uri="{FF2B5EF4-FFF2-40B4-BE49-F238E27FC236}">
                <a16:creationId xmlns:a16="http://schemas.microsoft.com/office/drawing/2014/main" id="{CBF8B82E-F2E2-46BF-AE3E-2648C1E9566D}"/>
              </a:ext>
            </a:extLst>
          </p:cNvPr>
          <p:cNvSpPr>
            <a:spLocks noGrp="1"/>
          </p:cNvSpPr>
          <p:nvPr>
            <p:ph type="dt" sz="half" idx="10"/>
          </p:nvPr>
        </p:nvSpPr>
        <p:spPr/>
        <p:txBody>
          <a:bodyPr/>
          <a:lstStyle/>
          <a:p>
            <a:fld id="{CE965FCA-CE79-4EA7-81A2-6189CC51BFB5}" type="datetime1">
              <a:rPr lang="en-US" smtClean="0"/>
              <a:t>5/4/2020</a:t>
            </a:fld>
            <a:endParaRPr lang="en-US"/>
          </a:p>
        </p:txBody>
      </p:sp>
      <p:sp>
        <p:nvSpPr>
          <p:cNvPr id="5" name="Footer Placeholder 4">
            <a:extLst>
              <a:ext uri="{FF2B5EF4-FFF2-40B4-BE49-F238E27FC236}">
                <a16:creationId xmlns:a16="http://schemas.microsoft.com/office/drawing/2014/main" id="{09F0FA8F-33EC-4BDD-8F1E-5053001406DF}"/>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F2D265FA-9F3E-4D76-BB27-4C100B65BA5F}"/>
              </a:ext>
            </a:extLst>
          </p:cNvPr>
          <p:cNvSpPr>
            <a:spLocks noGrp="1"/>
          </p:cNvSpPr>
          <p:nvPr>
            <p:ph type="sldNum" sz="quarter" idx="12"/>
          </p:nvPr>
        </p:nvSpPr>
        <p:spPr/>
        <p:txBody>
          <a:bodyPr/>
          <a:lstStyle/>
          <a:p>
            <a:fld id="{B6B9A7AF-EA1A-4028-9F33-FABD453E4B08}" type="slidenum">
              <a:rPr lang="en-US" smtClean="0"/>
              <a:pPr/>
              <a:t>80</a:t>
            </a:fld>
            <a:endParaRPr lang="en-US"/>
          </a:p>
        </p:txBody>
      </p:sp>
    </p:spTree>
    <p:extLst>
      <p:ext uri="{BB962C8B-B14F-4D97-AF65-F5344CB8AC3E}">
        <p14:creationId xmlns:p14="http://schemas.microsoft.com/office/powerpoint/2010/main" val="3175026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B2352-506A-4BD1-A3D5-EE1F3FA819FC}"/>
              </a:ext>
            </a:extLst>
          </p:cNvPr>
          <p:cNvSpPr>
            <a:spLocks noGrp="1"/>
          </p:cNvSpPr>
          <p:nvPr>
            <p:ph type="title"/>
          </p:nvPr>
        </p:nvSpPr>
        <p:spPr/>
        <p:txBody>
          <a:bodyPr/>
          <a:lstStyle/>
          <a:p>
            <a:r>
              <a:rPr lang="en-US" dirty="0"/>
              <a:t>My Recommendation</a:t>
            </a:r>
          </a:p>
        </p:txBody>
      </p:sp>
      <p:sp>
        <p:nvSpPr>
          <p:cNvPr id="3" name="Content Placeholder 2">
            <a:extLst>
              <a:ext uri="{FF2B5EF4-FFF2-40B4-BE49-F238E27FC236}">
                <a16:creationId xmlns:a16="http://schemas.microsoft.com/office/drawing/2014/main" id="{56B0D984-6EA9-4743-BACC-4D64AABDF5A3}"/>
              </a:ext>
            </a:extLst>
          </p:cNvPr>
          <p:cNvSpPr>
            <a:spLocks noGrp="1"/>
          </p:cNvSpPr>
          <p:nvPr>
            <p:ph idx="1"/>
          </p:nvPr>
        </p:nvSpPr>
        <p:spPr/>
        <p:txBody>
          <a:bodyPr/>
          <a:lstStyle/>
          <a:p>
            <a:r>
              <a:rPr lang="en-US" dirty="0">
                <a:solidFill>
                  <a:schemeClr val="bg1">
                    <a:lumMod val="50000"/>
                  </a:schemeClr>
                </a:solidFill>
              </a:rPr>
              <a:t>Trammel Net</a:t>
            </a:r>
          </a:p>
          <a:p>
            <a:r>
              <a:rPr lang="en-US" dirty="0"/>
              <a:t>Electrofishing</a:t>
            </a:r>
          </a:p>
          <a:p>
            <a:pPr lvl="1"/>
            <a:r>
              <a:rPr lang="en-US" dirty="0"/>
              <a:t>Maintain year-round sampling season</a:t>
            </a:r>
          </a:p>
          <a:p>
            <a:pPr lvl="1"/>
            <a:r>
              <a:rPr lang="en-US" dirty="0"/>
              <a:t>Target a sampling frequency of 10 times annually for each strata</a:t>
            </a:r>
          </a:p>
          <a:p>
            <a:pPr lvl="1"/>
            <a:r>
              <a:rPr lang="en-US" dirty="0"/>
              <a:t>Obtains an approximate 17% reduction in field time</a:t>
            </a:r>
          </a:p>
        </p:txBody>
      </p:sp>
      <p:sp>
        <p:nvSpPr>
          <p:cNvPr id="4" name="Date Placeholder 3">
            <a:extLst>
              <a:ext uri="{FF2B5EF4-FFF2-40B4-BE49-F238E27FC236}">
                <a16:creationId xmlns:a16="http://schemas.microsoft.com/office/drawing/2014/main" id="{CBF8B82E-F2E2-46BF-AE3E-2648C1E9566D}"/>
              </a:ext>
            </a:extLst>
          </p:cNvPr>
          <p:cNvSpPr>
            <a:spLocks noGrp="1"/>
          </p:cNvSpPr>
          <p:nvPr>
            <p:ph type="dt" sz="half" idx="10"/>
          </p:nvPr>
        </p:nvSpPr>
        <p:spPr/>
        <p:txBody>
          <a:bodyPr/>
          <a:lstStyle/>
          <a:p>
            <a:fld id="{CE965FCA-CE79-4EA7-81A2-6189CC51BFB5}" type="datetime1">
              <a:rPr lang="en-US" smtClean="0"/>
              <a:t>5/4/2020</a:t>
            </a:fld>
            <a:endParaRPr lang="en-US"/>
          </a:p>
        </p:txBody>
      </p:sp>
      <p:sp>
        <p:nvSpPr>
          <p:cNvPr id="5" name="Footer Placeholder 4">
            <a:extLst>
              <a:ext uri="{FF2B5EF4-FFF2-40B4-BE49-F238E27FC236}">
                <a16:creationId xmlns:a16="http://schemas.microsoft.com/office/drawing/2014/main" id="{09F0FA8F-33EC-4BDD-8F1E-5053001406DF}"/>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F2D265FA-9F3E-4D76-BB27-4C100B65BA5F}"/>
              </a:ext>
            </a:extLst>
          </p:cNvPr>
          <p:cNvSpPr>
            <a:spLocks noGrp="1"/>
          </p:cNvSpPr>
          <p:nvPr>
            <p:ph type="sldNum" sz="quarter" idx="12"/>
          </p:nvPr>
        </p:nvSpPr>
        <p:spPr/>
        <p:txBody>
          <a:bodyPr/>
          <a:lstStyle/>
          <a:p>
            <a:fld id="{B6B9A7AF-EA1A-4028-9F33-FABD453E4B08}" type="slidenum">
              <a:rPr lang="en-US" smtClean="0"/>
              <a:pPr/>
              <a:t>81</a:t>
            </a:fld>
            <a:endParaRPr lang="en-US"/>
          </a:p>
        </p:txBody>
      </p:sp>
    </p:spTree>
    <p:extLst>
      <p:ext uri="{BB962C8B-B14F-4D97-AF65-F5344CB8AC3E}">
        <p14:creationId xmlns:p14="http://schemas.microsoft.com/office/powerpoint/2010/main" val="3640639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64BE767C-40B4-42B6-A9BF-64AF1D5CA1F9}"/>
              </a:ext>
            </a:extLst>
          </p:cNvPr>
          <p:cNvSpPr>
            <a:spLocks noGrp="1"/>
          </p:cNvSpPr>
          <p:nvPr>
            <p:ph type="title"/>
          </p:nvPr>
        </p:nvSpPr>
        <p:spPr>
          <a:xfrm>
            <a:off x="1524000" y="1122362"/>
            <a:ext cx="9144000" cy="2840037"/>
          </a:xfrm>
        </p:spPr>
        <p:txBody>
          <a:bodyPr vert="horz" lIns="91440" tIns="45720" rIns="91440" bIns="45720" rtlCol="0" anchor="b">
            <a:normAutofit fontScale="90000"/>
          </a:bodyPr>
          <a:lstStyle/>
          <a:p>
            <a:r>
              <a:rPr lang="en-US" sz="5800" kern="1200" dirty="0">
                <a:solidFill>
                  <a:schemeClr val="tx1"/>
                </a:solidFill>
                <a:latin typeface="+mj-lt"/>
                <a:ea typeface="+mj-ea"/>
                <a:cs typeface="+mj-cs"/>
              </a:rPr>
              <a:t>To be sustainable in the future, we need to look at options to reduce field efforts while minimizing impacts on long-term data trends</a:t>
            </a:r>
          </a:p>
        </p:txBody>
      </p:sp>
      <p:sp>
        <p:nvSpPr>
          <p:cNvPr id="8" name="Text Placeholder 7">
            <a:extLst>
              <a:ext uri="{FF2B5EF4-FFF2-40B4-BE49-F238E27FC236}">
                <a16:creationId xmlns:a16="http://schemas.microsoft.com/office/drawing/2014/main" id="{4486439B-C9DE-4F8A-A65C-F756A86627EB}"/>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r>
              <a:rPr lang="en-US" kern="1200" dirty="0">
                <a:solidFill>
                  <a:schemeClr val="accent1">
                    <a:lumMod val="60000"/>
                    <a:lumOff val="40000"/>
                  </a:schemeClr>
                </a:solidFill>
                <a:latin typeface="+mn-lt"/>
                <a:ea typeface="+mn-ea"/>
                <a:cs typeface="+mn-cs"/>
              </a:rPr>
              <a:t>Core funds aren’t increasing as quickly as costs are</a:t>
            </a:r>
          </a:p>
        </p:txBody>
      </p:sp>
      <p:cxnSp>
        <p:nvCxnSpPr>
          <p:cNvPr id="17" name="Straight Connector 16">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482A555E-9D10-4F2F-81CB-77B9D552AA72}"/>
              </a:ext>
            </a:extLst>
          </p:cNvPr>
          <p:cNvSpPr>
            <a:spLocks noGrp="1"/>
          </p:cNvSpPr>
          <p:nvPr>
            <p:ph type="dt" sz="half" idx="10"/>
          </p:nvPr>
        </p:nvSpPr>
        <p:spPr>
          <a:xfrm>
            <a:off x="838200" y="6159710"/>
            <a:ext cx="2743200" cy="365125"/>
          </a:xfrm>
        </p:spPr>
        <p:txBody>
          <a:bodyPr vert="horz" lIns="91440" tIns="45720" rIns="91440" bIns="45720" rtlCol="0" anchor="ctr">
            <a:noAutofit/>
          </a:bodyPr>
          <a:lstStyle/>
          <a:p>
            <a:pPr>
              <a:spcAft>
                <a:spcPts val="600"/>
              </a:spcAft>
            </a:pPr>
            <a:fld id="{CE965FCA-CE79-4EA7-81A2-6189CC51BFB5}" type="datetime1">
              <a:rPr lang="en-US" smtClean="0">
                <a:solidFill>
                  <a:schemeClr val="tx1">
                    <a:tint val="75000"/>
                  </a:schemeClr>
                </a:solidFill>
              </a:rPr>
              <a:pPr>
                <a:spcAft>
                  <a:spcPts val="600"/>
                </a:spcAft>
              </a:pPr>
              <a:t>5/4/2020</a:t>
            </a:fld>
            <a:endParaRPr lang="en-US" dirty="0">
              <a:solidFill>
                <a:schemeClr val="tx1">
                  <a:tint val="75000"/>
                </a:schemeClr>
              </a:solidFill>
            </a:endParaRPr>
          </a:p>
        </p:txBody>
      </p:sp>
      <p:sp>
        <p:nvSpPr>
          <p:cNvPr id="5" name="Footer Placeholder 4">
            <a:extLst>
              <a:ext uri="{FF2B5EF4-FFF2-40B4-BE49-F238E27FC236}">
                <a16:creationId xmlns:a16="http://schemas.microsoft.com/office/drawing/2014/main" id="{1DC9E836-8324-433C-A44B-34F6AABA9BB8}"/>
              </a:ext>
            </a:extLst>
          </p:cNvPr>
          <p:cNvSpPr>
            <a:spLocks noGrp="1"/>
          </p:cNvSpPr>
          <p:nvPr>
            <p:ph type="ftr" sz="quarter" idx="11"/>
          </p:nvPr>
        </p:nvSpPr>
        <p:spPr>
          <a:xfrm>
            <a:off x="4038600" y="6159710"/>
            <a:ext cx="4114800" cy="365125"/>
          </a:xfrm>
        </p:spPr>
        <p:txBody>
          <a:bodyPr vert="horz" lIns="91440" tIns="45720" rIns="91440" bIns="45720" rtlCol="0" anchor="ctr">
            <a:noAutofit/>
          </a:bodyPr>
          <a:lstStyle/>
          <a:p>
            <a:pPr>
              <a:spcAft>
                <a:spcPts val="600"/>
              </a:spcAft>
            </a:pPr>
            <a:r>
              <a:rPr lang="en-US" kern="1200">
                <a:solidFill>
                  <a:schemeClr val="tx1">
                    <a:tint val="75000"/>
                  </a:schemeClr>
                </a:solidFill>
                <a:latin typeface="+mn-lt"/>
                <a:ea typeface="+mn-ea"/>
                <a:cs typeface="+mn-cs"/>
              </a:rPr>
              <a:t>Social and Economic Concerns of Fisheries</a:t>
            </a:r>
          </a:p>
        </p:txBody>
      </p:sp>
      <p:sp>
        <p:nvSpPr>
          <p:cNvPr id="6" name="Slide Number Placeholder 5">
            <a:extLst>
              <a:ext uri="{FF2B5EF4-FFF2-40B4-BE49-F238E27FC236}">
                <a16:creationId xmlns:a16="http://schemas.microsoft.com/office/drawing/2014/main" id="{6C1C58B5-ADEB-4C48-A47C-C367822E2841}"/>
              </a:ext>
            </a:extLst>
          </p:cNvPr>
          <p:cNvSpPr>
            <a:spLocks noGrp="1"/>
          </p:cNvSpPr>
          <p:nvPr>
            <p:ph type="sldNum" sz="quarter" idx="12"/>
          </p:nvPr>
        </p:nvSpPr>
        <p:spPr>
          <a:xfrm>
            <a:off x="8610600" y="6159710"/>
            <a:ext cx="2743200" cy="365125"/>
          </a:xfrm>
        </p:spPr>
        <p:txBody>
          <a:bodyPr vert="horz" lIns="91440" tIns="45720" rIns="91440" bIns="45720" rtlCol="0" anchor="ctr">
            <a:noAutofit/>
          </a:bodyPr>
          <a:lstStyle/>
          <a:p>
            <a:pPr>
              <a:spcAft>
                <a:spcPts val="600"/>
              </a:spcAft>
            </a:pPr>
            <a:fld id="{B6B9A7AF-EA1A-4028-9F33-FABD453E4B08}" type="slidenum">
              <a:rPr lang="en-US" smtClean="0">
                <a:solidFill>
                  <a:schemeClr val="tx1">
                    <a:tint val="75000"/>
                  </a:schemeClr>
                </a:solidFill>
              </a:rPr>
              <a:pPr>
                <a:spcAft>
                  <a:spcPts val="600"/>
                </a:spcAft>
              </a:pPr>
              <a:t>9</a:t>
            </a:fld>
            <a:endParaRPr lang="en-US">
              <a:solidFill>
                <a:schemeClr val="tx1">
                  <a:tint val="75000"/>
                </a:schemeClr>
              </a:solidFill>
            </a:endParaRPr>
          </a:p>
        </p:txBody>
      </p:sp>
    </p:spTree>
    <p:extLst>
      <p:ext uri="{BB962C8B-B14F-4D97-AF65-F5344CB8AC3E}">
        <p14:creationId xmlns:p14="http://schemas.microsoft.com/office/powerpoint/2010/main" val="151054898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1087</TotalTime>
  <Words>7050</Words>
  <Application>Microsoft Office PowerPoint</Application>
  <PresentationFormat>Widescreen</PresentationFormat>
  <Paragraphs>645</Paragraphs>
  <Slides>81</Slides>
  <Notes>61</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86" baseType="lpstr">
      <vt:lpstr>Arial</vt:lpstr>
      <vt:lpstr>Calibri</vt:lpstr>
      <vt:lpstr>Calibri Light</vt:lpstr>
      <vt:lpstr>Office Theme</vt:lpstr>
      <vt:lpstr>Worksheet</vt:lpstr>
      <vt:lpstr>Is it Time for a Change?</vt:lpstr>
      <vt:lpstr>Inshore Fisheries Section – Since 1985</vt:lpstr>
      <vt:lpstr>Our Fishery-Independent Surveys</vt:lpstr>
      <vt:lpstr>Our Fishery-Independent Surveys</vt:lpstr>
      <vt:lpstr>Our Fishery-Independent Surveys</vt:lpstr>
      <vt:lpstr>Our Fishery-Independent Surveys</vt:lpstr>
      <vt:lpstr>Our Fishery-Independent Surveys</vt:lpstr>
      <vt:lpstr>Our Fishery-Independent Surveys</vt:lpstr>
      <vt:lpstr>To be sustainable in the future, we need to look at options to reduce field efforts while minimizing impacts on long-term data trends</vt:lpstr>
      <vt:lpstr>PowerPoint Presentation</vt:lpstr>
      <vt:lpstr>Trammel Net Survey –  Current Effort</vt:lpstr>
      <vt:lpstr>PowerPoint Presentation</vt:lpstr>
      <vt:lpstr>PowerPoint Presentation</vt:lpstr>
      <vt:lpstr>PowerPoint Presentation</vt:lpstr>
      <vt:lpstr>PowerPoint Presentation</vt:lpstr>
      <vt:lpstr>PowerPoint Presentation</vt:lpstr>
      <vt:lpstr>What would the impact of survey design changes to the trammel net survey have on our ability to track changes in species relative abundance?</vt:lpstr>
      <vt:lpstr>How investigated?</vt:lpstr>
      <vt:lpstr>How investigated?</vt:lpstr>
      <vt:lpstr>PowerPoint Presentation</vt:lpstr>
      <vt:lpstr>How investigated?</vt:lpstr>
      <vt:lpstr>How investigated?</vt:lpstr>
      <vt:lpstr>How would it have affected our understanding of Red Drum relative abundance?</vt:lpstr>
      <vt:lpstr>PowerPoint Presentation</vt:lpstr>
      <vt:lpstr>PowerPoint Presentation</vt:lpstr>
      <vt:lpstr>How would it have affected our understanding of Spotted Seatrout relative abundance?</vt:lpstr>
      <vt:lpstr>PowerPoint Presentation</vt:lpstr>
      <vt:lpstr>PowerPoint Presentation</vt:lpstr>
      <vt:lpstr>How would it have affected our understanding of Southern Flounder relative abundance?</vt:lpstr>
      <vt:lpstr>PowerPoint Presentation</vt:lpstr>
      <vt:lpstr>PowerPoint Presentation</vt:lpstr>
      <vt:lpstr>How would it have affected our understanding of Black Drum relative abundance?</vt:lpstr>
      <vt:lpstr>PowerPoint Presentation</vt:lpstr>
      <vt:lpstr>PowerPoint Presentation</vt:lpstr>
      <vt:lpstr>PowerPoint Presentation</vt:lpstr>
      <vt:lpstr>How would it have affected our understanding of Sheepshead relative abundance?</vt:lpstr>
      <vt:lpstr>PowerPoint Presentation</vt:lpstr>
      <vt:lpstr>PowerPoint Presentation</vt:lpstr>
      <vt:lpstr>PowerPoint Presentation</vt:lpstr>
      <vt:lpstr>How would it have affected our understanding of Bluefish relative abundance?</vt:lpstr>
      <vt:lpstr>PowerPoint Presentation</vt:lpstr>
      <vt:lpstr>PowerPoint Presentation</vt:lpstr>
      <vt:lpstr>PowerPoint Presentation</vt:lpstr>
      <vt:lpstr>PowerPoint Presentation</vt:lpstr>
      <vt:lpstr>How do survey design changes affect overall uncertainty across species?</vt:lpstr>
      <vt:lpstr>PowerPoint Presentation</vt:lpstr>
      <vt:lpstr>PowerPoint Presentation</vt:lpstr>
      <vt:lpstr>Electrofishing Survey –  Current Effort</vt:lpstr>
      <vt:lpstr>PowerPoint Presentation</vt:lpstr>
      <vt:lpstr>PowerPoint Presentation</vt:lpstr>
      <vt:lpstr>PowerPoint Presentation</vt:lpstr>
      <vt:lpstr>PowerPoint Presentation</vt:lpstr>
      <vt:lpstr>What would the impact of survey design changes to the electrofishing survey have on our ability to track changes in species relative abundance?</vt:lpstr>
      <vt:lpstr>How investigated?</vt:lpstr>
      <vt:lpstr>How would it have affected our understanding of Red Drum relative abundance?</vt:lpstr>
      <vt:lpstr>PowerPoint Presentation</vt:lpstr>
      <vt:lpstr>PowerPoint Presentation</vt:lpstr>
      <vt:lpstr>PowerPoint Presentation</vt:lpstr>
      <vt:lpstr>How would it have affected our understanding of American Eel relative abundance?</vt:lpstr>
      <vt:lpstr>PowerPoint Presentation</vt:lpstr>
      <vt:lpstr>PowerPoint Presentation</vt:lpstr>
      <vt:lpstr>How would it have affected our understanding of Southern Flounder relative abundance?</vt:lpstr>
      <vt:lpstr>PowerPoint Presentation</vt:lpstr>
      <vt:lpstr>PowerPoint Presentation</vt:lpstr>
      <vt:lpstr>How would it have affected our understanding of Spotted Seatrout relative abundance?</vt:lpstr>
      <vt:lpstr>PowerPoint Presentation</vt:lpstr>
      <vt:lpstr>PowerPoint Presentation</vt:lpstr>
      <vt:lpstr>PowerPoint Presentation</vt:lpstr>
      <vt:lpstr>How would it have affected our understanding of Striped Bass relative abundance?</vt:lpstr>
      <vt:lpstr>PowerPoint Presentation</vt:lpstr>
      <vt:lpstr>PowerPoint Presentation</vt:lpstr>
      <vt:lpstr>How do survey design changes affect overall uncertainty across species?</vt:lpstr>
      <vt:lpstr>PowerPoint Presentation</vt:lpstr>
      <vt:lpstr>PowerPoint Presentation</vt:lpstr>
      <vt:lpstr>PowerPoint Presentation</vt:lpstr>
      <vt:lpstr>Conclusions</vt:lpstr>
      <vt:lpstr>Possible to get 20-40% reduction in field time without significantly impacting ability to track abundance trends</vt:lpstr>
      <vt:lpstr>Possible to get 20-40% reduction in field time without significantly impacting ability to track abundance trends</vt:lpstr>
      <vt:lpstr>Questions?</vt:lpstr>
      <vt:lpstr>My Recommendation</vt:lpstr>
      <vt:lpstr>My Recommendation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it Time for a Change?</dc:title>
  <dc:creator>Joseph C. Ballenger</dc:creator>
  <cp:lastModifiedBy>Joseph C. Ballenger</cp:lastModifiedBy>
  <cp:revision>55</cp:revision>
  <dcterms:created xsi:type="dcterms:W3CDTF">2020-05-03T12:44:33Z</dcterms:created>
  <dcterms:modified xsi:type="dcterms:W3CDTF">2020-05-04T16:10:00Z</dcterms:modified>
</cp:coreProperties>
</file>